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3" r:id="rId2"/>
    <p:sldId id="394" r:id="rId3"/>
    <p:sldId id="408" r:id="rId4"/>
    <p:sldId id="409" r:id="rId5"/>
    <p:sldId id="402" r:id="rId6"/>
    <p:sldId id="410" r:id="rId7"/>
    <p:sldId id="411" r:id="rId8"/>
    <p:sldId id="413" r:id="rId9"/>
    <p:sldId id="414" r:id="rId10"/>
    <p:sldId id="415" r:id="rId11"/>
    <p:sldId id="399" r:id="rId12"/>
    <p:sldId id="403" r:id="rId13"/>
    <p:sldId id="404" r:id="rId14"/>
    <p:sldId id="416" r:id="rId15"/>
    <p:sldId id="382" r:id="rId16"/>
    <p:sldId id="417" r:id="rId17"/>
    <p:sldId id="386" r:id="rId18"/>
    <p:sldId id="385" r:id="rId19"/>
    <p:sldId id="387" r:id="rId20"/>
    <p:sldId id="381" r:id="rId21"/>
    <p:sldId id="388" r:id="rId22"/>
  </p:sldIdLst>
  <p:sldSz cx="9144000" cy="6858000" type="screen4x3"/>
  <p:notesSz cx="6781800" cy="9926638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D2D87"/>
    <a:srgbClr val="A50021"/>
    <a:srgbClr val="CC0000"/>
    <a:srgbClr val="005AB4"/>
    <a:srgbClr val="81C0FF"/>
    <a:srgbClr val="B9DCFF"/>
    <a:srgbClr val="2391FF"/>
    <a:srgbClr val="5FA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42" autoAdjust="0"/>
    <p:restoredTop sz="99838" autoAdjust="0"/>
  </p:normalViewPr>
  <p:slideViewPr>
    <p:cSldViewPr>
      <p:cViewPr>
        <p:scale>
          <a:sx n="84" d="100"/>
          <a:sy n="84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090" y="-102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BA727-EF74-4BDB-A138-3346EC7E1EB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68306-202F-412E-BC7A-944EFBF384BD}">
      <dgm:prSet phldrT="[Текст]" custT="1"/>
      <dgm:spPr>
        <a:solidFill>
          <a:srgbClr val="CCFFFF"/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Федеральная целевая программа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«Русский язык</a:t>
          </a:r>
          <a:r>
            <a:rPr lang="ru-RU" sz="1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» на 2011-2015 годы</a:t>
          </a:r>
          <a:endParaRPr lang="ru-RU" sz="1200" b="1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9AB4C-640B-4C74-997E-E81F019B87E1}" type="parTrans" cxnId="{92444C97-2372-4ACF-8840-D782D7102EC1}">
      <dgm:prSet/>
      <dgm:spPr/>
      <dgm:t>
        <a:bodyPr/>
        <a:lstStyle/>
        <a:p>
          <a:endParaRPr lang="ru-RU"/>
        </a:p>
      </dgm:t>
    </dgm:pt>
    <dgm:pt modelId="{BBE5141C-1B29-4D6C-856B-6C9501D7D629}" type="sibTrans" cxnId="{92444C97-2372-4ACF-8840-D782D7102EC1}">
      <dgm:prSet/>
      <dgm:spPr/>
      <dgm:t>
        <a:bodyPr/>
        <a:lstStyle/>
        <a:p>
          <a:endParaRPr lang="ru-RU"/>
        </a:p>
      </dgm:t>
    </dgm:pt>
    <dgm:pt modelId="{33A3EE65-0B66-4B81-90F8-0A213494C109}">
      <dgm:prSet phldrT="[Текст]" custT="1"/>
      <dgm:spPr>
        <a:solidFill>
          <a:srgbClr val="CAE8EE"/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Приоритетный национальный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проект «Образование</a:t>
          </a:r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7EC92E-2FB8-46BF-A3A0-668CCDA8AF67}" type="parTrans" cxnId="{F2F79885-F3A3-42BF-934F-EDC3E9210B20}">
      <dgm:prSet/>
      <dgm:spPr/>
      <dgm:t>
        <a:bodyPr/>
        <a:lstStyle/>
        <a:p>
          <a:endParaRPr lang="ru-RU"/>
        </a:p>
      </dgm:t>
    </dgm:pt>
    <dgm:pt modelId="{4FB3E9F5-E570-49C1-BFD0-300619B09B82}" type="sibTrans" cxnId="{F2F79885-F3A3-42BF-934F-EDC3E9210B20}">
      <dgm:prSet/>
      <dgm:spPr/>
      <dgm:t>
        <a:bodyPr/>
        <a:lstStyle/>
        <a:p>
          <a:endParaRPr lang="ru-RU"/>
        </a:p>
      </dgm:t>
    </dgm:pt>
    <dgm:pt modelId="{97A20620-EED2-4119-A439-1671BD7E530F}">
      <dgm:prSet custT="1"/>
      <dgm:spPr>
        <a:solidFill>
          <a:srgbClr val="CAE8EE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Федеральная целевая программа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развития образования </a:t>
          </a:r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 2011-2015 годы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D8C313-F367-4B66-96A4-54586334F614}" type="parTrans" cxnId="{926E3359-B3AC-41FE-BB80-3673FE33ADC4}">
      <dgm:prSet/>
      <dgm:spPr/>
      <dgm:t>
        <a:bodyPr/>
        <a:lstStyle/>
        <a:p>
          <a:endParaRPr lang="ru-RU"/>
        </a:p>
      </dgm:t>
    </dgm:pt>
    <dgm:pt modelId="{16718FBB-C034-4989-824E-B9AB64994D81}" type="sibTrans" cxnId="{926E3359-B3AC-41FE-BB80-3673FE33ADC4}">
      <dgm:prSet/>
      <dgm:spPr/>
      <dgm:t>
        <a:bodyPr/>
        <a:lstStyle/>
        <a:p>
          <a:endParaRPr lang="ru-RU"/>
        </a:p>
      </dgm:t>
    </dgm:pt>
    <dgm:pt modelId="{22C1E98D-209C-4CB4-BF3E-00A229D6DBAF}">
      <dgm:prSet custT="1"/>
      <dgm:spPr>
        <a:solidFill>
          <a:srgbClr val="CCFFFF"/>
        </a:solid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Федеральная целевая программа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«Научные и научно-педагогические кадры инновационной России» на 2009-2013 годы»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AA4671-411F-4ADA-AFB6-CDEF476B81AD}" type="parTrans" cxnId="{3808C721-195C-4CC8-8732-178C5131B898}">
      <dgm:prSet/>
      <dgm:spPr/>
      <dgm:t>
        <a:bodyPr/>
        <a:lstStyle/>
        <a:p>
          <a:endParaRPr lang="ru-RU"/>
        </a:p>
      </dgm:t>
    </dgm:pt>
    <dgm:pt modelId="{8DE369ED-B9CD-451B-8BAC-F102FE2F3030}" type="sibTrans" cxnId="{3808C721-195C-4CC8-8732-178C5131B898}">
      <dgm:prSet/>
      <dgm:spPr/>
      <dgm:t>
        <a:bodyPr/>
        <a:lstStyle/>
        <a:p>
          <a:endParaRPr lang="ru-RU"/>
        </a:p>
      </dgm:t>
    </dgm:pt>
    <dgm:pt modelId="{9E42A92E-5434-4883-AA23-7FBFB4304ADC}">
      <dgm:prSet phldrT="[Текст]" custT="1"/>
      <dgm:spPr>
        <a:solidFill>
          <a:srgbClr val="CCFFFF"/>
        </a:solid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Инициатива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«Наша новая школа»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224F42-C69D-4541-AF0C-09C22637FE64}" type="parTrans" cxnId="{FEC23D09-F4DF-4C1D-94F5-2F0060B4B122}">
      <dgm:prSet/>
      <dgm:spPr/>
      <dgm:t>
        <a:bodyPr/>
        <a:lstStyle/>
        <a:p>
          <a:endParaRPr lang="ru-RU"/>
        </a:p>
      </dgm:t>
    </dgm:pt>
    <dgm:pt modelId="{781BFCED-13AD-498C-A3E8-8820FB610D50}" type="sibTrans" cxnId="{FEC23D09-F4DF-4C1D-94F5-2F0060B4B122}">
      <dgm:prSet/>
      <dgm:spPr/>
      <dgm:t>
        <a:bodyPr/>
        <a:lstStyle/>
        <a:p>
          <a:endParaRPr lang="ru-RU"/>
        </a:p>
      </dgm:t>
    </dgm:pt>
    <dgm:pt modelId="{8CEEA426-A7EC-46DB-A84C-0BFFE7B9DB03}">
      <dgm:prSet phldrT="[Текст]" custT="1"/>
      <dgm:spPr>
        <a:solidFill>
          <a:srgbClr val="CAE8EE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Модернизация </a:t>
          </a:r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региональный </a:t>
          </a:r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систем образования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19438-5AE5-475B-84EC-64D3348C783C}" type="parTrans" cxnId="{AB9B62DE-1532-483A-83D4-47CC420844E2}">
      <dgm:prSet/>
      <dgm:spPr/>
      <dgm:t>
        <a:bodyPr/>
        <a:lstStyle/>
        <a:p>
          <a:endParaRPr lang="ru-RU"/>
        </a:p>
      </dgm:t>
    </dgm:pt>
    <dgm:pt modelId="{B84AB91B-0A62-411C-B2E0-7C8E048A5689}" type="sibTrans" cxnId="{AB9B62DE-1532-483A-83D4-47CC420844E2}">
      <dgm:prSet/>
      <dgm:spPr/>
      <dgm:t>
        <a:bodyPr/>
        <a:lstStyle/>
        <a:p>
          <a:endParaRPr lang="ru-RU"/>
        </a:p>
      </dgm:t>
    </dgm:pt>
    <dgm:pt modelId="{2C91A79F-D42C-47BB-9EED-E26F34BD598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 contourW="12700">
          <a:contourClr>
            <a:srgbClr val="CCFFFF"/>
          </a:contourClr>
        </a:sp3d>
      </dgm:spPr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        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Государственная программа 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             «Развитие образования»</a:t>
          </a:r>
          <a:endParaRPr lang="ru-RU" sz="2000" dirty="0" smtClean="0">
            <a:solidFill>
              <a:srgbClr val="FF0000"/>
            </a:solidFill>
            <a:latin typeface="+mn-lt"/>
            <a:cs typeface="Times New Roman" pitchFamily="18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4BD293-B620-463E-918C-18CC01FC6542}" type="sibTrans" cxnId="{0E7D4552-A115-4BF4-A078-4362F2437129}">
      <dgm:prSet/>
      <dgm:spPr/>
      <dgm:t>
        <a:bodyPr/>
        <a:lstStyle/>
        <a:p>
          <a:endParaRPr lang="ru-RU"/>
        </a:p>
      </dgm:t>
    </dgm:pt>
    <dgm:pt modelId="{CFF36AD5-0164-4BD2-9E36-D14FF7B5BAF7}" type="parTrans" cxnId="{0E7D4552-A115-4BF4-A078-4362F2437129}">
      <dgm:prSet/>
      <dgm:spPr/>
      <dgm:t>
        <a:bodyPr/>
        <a:lstStyle/>
        <a:p>
          <a:endParaRPr lang="ru-RU"/>
        </a:p>
      </dgm:t>
    </dgm:pt>
    <dgm:pt modelId="{B923AB03-BD01-42B3-B2DC-47279A76FD74}" type="pres">
      <dgm:prSet presAssocID="{4F3BA727-EF74-4BDB-A138-3346EC7E1E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17E7C-0486-45FD-B543-9FBC03FCB72B}" type="pres">
      <dgm:prSet presAssocID="{2C91A79F-D42C-47BB-9EED-E26F34BD598B}" presName="roof" presStyleLbl="dkBgShp" presStyleIdx="0" presStyleCnt="2" custScaleY="52021" custLinFactNeighborX="-11" custLinFactNeighborY="-15853"/>
      <dgm:spPr/>
      <dgm:t>
        <a:bodyPr/>
        <a:lstStyle/>
        <a:p>
          <a:endParaRPr lang="ru-RU"/>
        </a:p>
      </dgm:t>
    </dgm:pt>
    <dgm:pt modelId="{992E695A-3A1E-4D5C-901B-DFA01B479E74}" type="pres">
      <dgm:prSet presAssocID="{2C91A79F-D42C-47BB-9EED-E26F34BD598B}" presName="pillars" presStyleCnt="0"/>
      <dgm:spPr/>
    </dgm:pt>
    <dgm:pt modelId="{B7D23651-546B-4F93-B941-A0E127152BEC}" type="pres">
      <dgm:prSet presAssocID="{2C91A79F-D42C-47BB-9EED-E26F34BD598B}" presName="pillar1" presStyleLbl="node1" presStyleIdx="0" presStyleCnt="6" custLinFactNeighborX="1019" custLinFactNeighborY="18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0C05-8826-4CB5-AA9D-BA95ABB720C4}" type="pres">
      <dgm:prSet presAssocID="{97A20620-EED2-4119-A439-1671BD7E530F}" presName="pillarX" presStyleLbl="node1" presStyleIdx="1" presStyleCnt="6" custScaleY="111783" custLinFactNeighborX="1729" custLinFactNeighborY="1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9891A-EA41-4AE6-B00A-1D430446C059}" type="pres">
      <dgm:prSet presAssocID="{94468306-202F-412E-BC7A-944EFBF384BD}" presName="pillarX" presStyleLbl="node1" presStyleIdx="2" presStyleCnt="6" custAng="0" custScaleY="111051" custLinFactNeighborX="-279" custLinFactNeighborY="10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540A5-391E-41E0-9777-F8D2B38D1D49}" type="pres">
      <dgm:prSet presAssocID="{33A3EE65-0B66-4B81-90F8-0A213494C109}" presName="pillarX" presStyleLbl="node1" presStyleIdx="3" presStyleCnt="6" custScaleY="108984" custLinFactNeighborX="-4854" custLinFactNeighborY="1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353B-4C33-48E0-B974-CC64A671B8F1}" type="pres">
      <dgm:prSet presAssocID="{9E42A92E-5434-4883-AA23-7FBFB4304ADC}" presName="pillarX" presStyleLbl="node1" presStyleIdx="4" presStyleCnt="6" custScaleY="107835" custLinFactNeighborX="-9620" custLinFactNeighborY="1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6EAED-F1D8-4596-83F0-E8329638F048}" type="pres">
      <dgm:prSet presAssocID="{8CEEA426-A7EC-46DB-A84C-0BFFE7B9DB03}" presName="pillarX" presStyleLbl="node1" presStyleIdx="5" presStyleCnt="6" custScaleY="113389" custLinFactNeighborX="-6765" custLinFactNeighborY="9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E4EC5-5A21-4054-A830-2B6915F8654D}" type="pres">
      <dgm:prSet presAssocID="{2C91A79F-D42C-47BB-9EED-E26F34BD598B}" presName="base" presStyleLbl="dkBgShp" presStyleIdx="1" presStyleCnt="2" custFlipVert="1" custScaleY="16452" custLinFactY="1539" custLinFactNeighborY="100000"/>
      <dgm:spPr/>
      <dgm:t>
        <a:bodyPr/>
        <a:lstStyle/>
        <a:p>
          <a:endParaRPr lang="ru-RU"/>
        </a:p>
      </dgm:t>
    </dgm:pt>
  </dgm:ptLst>
  <dgm:cxnLst>
    <dgm:cxn modelId="{03ACCAFC-71CB-4C8A-9259-F879C8931D57}" type="presOf" srcId="{97A20620-EED2-4119-A439-1671BD7E530F}" destId="{03ED0C05-8826-4CB5-AA9D-BA95ABB720C4}" srcOrd="0" destOrd="0" presId="urn:microsoft.com/office/officeart/2005/8/layout/hList3"/>
    <dgm:cxn modelId="{15DC4B6B-906A-48F5-97C8-1FE0939D72BB}" type="presOf" srcId="{2C91A79F-D42C-47BB-9EED-E26F34BD598B}" destId="{6B917E7C-0486-45FD-B543-9FBC03FCB72B}" srcOrd="0" destOrd="0" presId="urn:microsoft.com/office/officeart/2005/8/layout/hList3"/>
    <dgm:cxn modelId="{3808C721-195C-4CC8-8732-178C5131B898}" srcId="{2C91A79F-D42C-47BB-9EED-E26F34BD598B}" destId="{22C1E98D-209C-4CB4-BF3E-00A229D6DBAF}" srcOrd="0" destOrd="0" parTransId="{A1AA4671-411F-4ADA-AFB6-CDEF476B81AD}" sibTransId="{8DE369ED-B9CD-451B-8BAC-F102FE2F3030}"/>
    <dgm:cxn modelId="{F2F79885-F3A3-42BF-934F-EDC3E9210B20}" srcId="{2C91A79F-D42C-47BB-9EED-E26F34BD598B}" destId="{33A3EE65-0B66-4B81-90F8-0A213494C109}" srcOrd="3" destOrd="0" parTransId="{5A7EC92E-2FB8-46BF-A3A0-668CCDA8AF67}" sibTransId="{4FB3E9F5-E570-49C1-BFD0-300619B09B82}"/>
    <dgm:cxn modelId="{21A056B3-186F-46B0-90EC-941318A83A04}" type="presOf" srcId="{8CEEA426-A7EC-46DB-A84C-0BFFE7B9DB03}" destId="{77F6EAED-F1D8-4596-83F0-E8329638F048}" srcOrd="0" destOrd="0" presId="urn:microsoft.com/office/officeart/2005/8/layout/hList3"/>
    <dgm:cxn modelId="{A502151B-0C63-463B-8205-FE977F20D376}" type="presOf" srcId="{94468306-202F-412E-BC7A-944EFBF384BD}" destId="{FC99891A-EA41-4AE6-B00A-1D430446C059}" srcOrd="0" destOrd="0" presId="urn:microsoft.com/office/officeart/2005/8/layout/hList3"/>
    <dgm:cxn modelId="{FEC23D09-F4DF-4C1D-94F5-2F0060B4B122}" srcId="{2C91A79F-D42C-47BB-9EED-E26F34BD598B}" destId="{9E42A92E-5434-4883-AA23-7FBFB4304ADC}" srcOrd="4" destOrd="0" parTransId="{58224F42-C69D-4541-AF0C-09C22637FE64}" sibTransId="{781BFCED-13AD-498C-A3E8-8820FB610D50}"/>
    <dgm:cxn modelId="{92444C97-2372-4ACF-8840-D782D7102EC1}" srcId="{2C91A79F-D42C-47BB-9EED-E26F34BD598B}" destId="{94468306-202F-412E-BC7A-944EFBF384BD}" srcOrd="2" destOrd="0" parTransId="{71B9AB4C-640B-4C74-997E-E81F019B87E1}" sibTransId="{BBE5141C-1B29-4D6C-856B-6C9501D7D629}"/>
    <dgm:cxn modelId="{F4AA117B-2DDC-4A44-A1D9-771C9B711CF0}" type="presOf" srcId="{22C1E98D-209C-4CB4-BF3E-00A229D6DBAF}" destId="{B7D23651-546B-4F93-B941-A0E127152BEC}" srcOrd="0" destOrd="0" presId="urn:microsoft.com/office/officeart/2005/8/layout/hList3"/>
    <dgm:cxn modelId="{B364F481-DD50-475C-AB95-9DE82E0935D0}" type="presOf" srcId="{33A3EE65-0B66-4B81-90F8-0A213494C109}" destId="{795540A5-391E-41E0-9777-F8D2B38D1D49}" srcOrd="0" destOrd="0" presId="urn:microsoft.com/office/officeart/2005/8/layout/hList3"/>
    <dgm:cxn modelId="{AB9B62DE-1532-483A-83D4-47CC420844E2}" srcId="{2C91A79F-D42C-47BB-9EED-E26F34BD598B}" destId="{8CEEA426-A7EC-46DB-A84C-0BFFE7B9DB03}" srcOrd="5" destOrd="0" parTransId="{74919438-5AE5-475B-84EC-64D3348C783C}" sibTransId="{B84AB91B-0A62-411C-B2E0-7C8E048A5689}"/>
    <dgm:cxn modelId="{2C8A47CD-569C-409C-9D41-E73585E0E830}" type="presOf" srcId="{9E42A92E-5434-4883-AA23-7FBFB4304ADC}" destId="{A4BE353B-4C33-48E0-B974-CC64A671B8F1}" srcOrd="0" destOrd="0" presId="urn:microsoft.com/office/officeart/2005/8/layout/hList3"/>
    <dgm:cxn modelId="{DAFBD194-C5CB-4560-BA71-7A4898889282}" type="presOf" srcId="{4F3BA727-EF74-4BDB-A138-3346EC7E1EB1}" destId="{B923AB03-BD01-42B3-B2DC-47279A76FD74}" srcOrd="0" destOrd="0" presId="urn:microsoft.com/office/officeart/2005/8/layout/hList3"/>
    <dgm:cxn modelId="{0E7D4552-A115-4BF4-A078-4362F2437129}" srcId="{4F3BA727-EF74-4BDB-A138-3346EC7E1EB1}" destId="{2C91A79F-D42C-47BB-9EED-E26F34BD598B}" srcOrd="0" destOrd="0" parTransId="{CFF36AD5-0164-4BD2-9E36-D14FF7B5BAF7}" sibTransId="{BB4BD293-B620-463E-918C-18CC01FC6542}"/>
    <dgm:cxn modelId="{926E3359-B3AC-41FE-BB80-3673FE33ADC4}" srcId="{2C91A79F-D42C-47BB-9EED-E26F34BD598B}" destId="{97A20620-EED2-4119-A439-1671BD7E530F}" srcOrd="1" destOrd="0" parTransId="{F4D8C313-F367-4B66-96A4-54586334F614}" sibTransId="{16718FBB-C034-4989-824E-B9AB64994D81}"/>
    <dgm:cxn modelId="{8750D883-76B4-4C94-B8E6-2F303F85BD32}" type="presParOf" srcId="{B923AB03-BD01-42B3-B2DC-47279A76FD74}" destId="{6B917E7C-0486-45FD-B543-9FBC03FCB72B}" srcOrd="0" destOrd="0" presId="urn:microsoft.com/office/officeart/2005/8/layout/hList3"/>
    <dgm:cxn modelId="{D92797F4-6D25-4356-BBCE-037908C1C518}" type="presParOf" srcId="{B923AB03-BD01-42B3-B2DC-47279A76FD74}" destId="{992E695A-3A1E-4D5C-901B-DFA01B479E74}" srcOrd="1" destOrd="0" presId="urn:microsoft.com/office/officeart/2005/8/layout/hList3"/>
    <dgm:cxn modelId="{45B44082-8F65-404C-B6E6-869AFEE069F6}" type="presParOf" srcId="{992E695A-3A1E-4D5C-901B-DFA01B479E74}" destId="{B7D23651-546B-4F93-B941-A0E127152BEC}" srcOrd="0" destOrd="0" presId="urn:microsoft.com/office/officeart/2005/8/layout/hList3"/>
    <dgm:cxn modelId="{7CB568E5-24A6-4F1C-91C9-040BC02A531F}" type="presParOf" srcId="{992E695A-3A1E-4D5C-901B-DFA01B479E74}" destId="{03ED0C05-8826-4CB5-AA9D-BA95ABB720C4}" srcOrd="1" destOrd="0" presId="urn:microsoft.com/office/officeart/2005/8/layout/hList3"/>
    <dgm:cxn modelId="{66B66168-425E-4A02-82B1-E00C5095760F}" type="presParOf" srcId="{992E695A-3A1E-4D5C-901B-DFA01B479E74}" destId="{FC99891A-EA41-4AE6-B00A-1D430446C059}" srcOrd="2" destOrd="0" presId="urn:microsoft.com/office/officeart/2005/8/layout/hList3"/>
    <dgm:cxn modelId="{C293DABB-6AAE-45BA-A622-44149EFBC7A9}" type="presParOf" srcId="{992E695A-3A1E-4D5C-901B-DFA01B479E74}" destId="{795540A5-391E-41E0-9777-F8D2B38D1D49}" srcOrd="3" destOrd="0" presId="urn:microsoft.com/office/officeart/2005/8/layout/hList3"/>
    <dgm:cxn modelId="{60E8193B-6498-4CA7-B6A5-93B4AF4FC604}" type="presParOf" srcId="{992E695A-3A1E-4D5C-901B-DFA01B479E74}" destId="{A4BE353B-4C33-48E0-B974-CC64A671B8F1}" srcOrd="4" destOrd="0" presId="urn:microsoft.com/office/officeart/2005/8/layout/hList3"/>
    <dgm:cxn modelId="{911193FA-1E13-42BF-AA67-9665F9EFC1D2}" type="presParOf" srcId="{992E695A-3A1E-4D5C-901B-DFA01B479E74}" destId="{77F6EAED-F1D8-4596-83F0-E8329638F048}" srcOrd="5" destOrd="0" presId="urn:microsoft.com/office/officeart/2005/8/layout/hList3"/>
    <dgm:cxn modelId="{A0D07862-2D5A-4594-8EB2-819FCD6DC7B5}" type="presParOf" srcId="{B923AB03-BD01-42B3-B2DC-47279A76FD74}" destId="{3E6E4EC5-5A21-4054-A830-2B6915F8654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A912AA3-F222-4546-9D06-E106D086BF23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7DE078-BC5E-4F01-AEF4-A34AE9C5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5B9A9D-5739-4D80-B4AC-8729F06FB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47CCB9-F376-4E03-9FE6-999C6345B143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2950"/>
            <a:ext cx="4965700" cy="3724275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677863" y="4714875"/>
            <a:ext cx="5426075" cy="4468813"/>
          </a:xfrm>
          <a:noFill/>
          <a:ln/>
        </p:spPr>
        <p:txBody>
          <a:bodyPr/>
          <a:lstStyle/>
          <a:p>
            <a:r>
              <a:rPr lang="ru-RU" b="1" smtClean="0"/>
              <a:t>Ожидаемый ключевой результат модернизации системы профессионального образования</a:t>
            </a:r>
            <a:endParaRPr lang="ru-RU" smtClean="0"/>
          </a:p>
          <a:p>
            <a:r>
              <a:rPr lang="ru-RU" smtClean="0"/>
              <a:t>Развитие кадрового потенциала региональных экономик, основанное на интеграции образования и бизнеса - центральном организационно-экономическом механизме развития профессионального образования, который обеспечит «настройку» системы профессионального образования на потребности социально-экономического развития субъектов РФ и тем самым будет способствовать решению основных кадровых проблем, препятствующих развитию приоритетных отраслей региональных экономик и экономики страны в целом.</a:t>
            </a:r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40163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8911A8B2-EFFC-45D2-904C-C124A238AF3C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49847-EE04-48BF-BE75-472F87C9D2A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3425"/>
            <a:ext cx="4995862" cy="37465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27575"/>
            <a:ext cx="4956175" cy="4479925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4780-694C-4F76-8A95-262BBC2C8308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7D74-F167-4DEF-BA94-88CF14A84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3118A-CEB7-4724-9347-AA0F695B5834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C0A2-AF94-481A-B464-C8ABB9CDA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2976-161B-4860-904B-C412E957D314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95BC-A4DC-4570-8BD7-6A7CA90B9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3FC9-DDC9-4EB7-B946-88996105951E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2DD0-E39D-49EF-BF21-401EDEF5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4A26-F1F5-4616-92AD-EBCC82CA5755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93BA-66E4-4840-AB14-4B097A300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3BF4-0BBE-4D58-928D-5D14ACA6EA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34975" y="989013"/>
            <a:ext cx="8274050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Group 12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44450" y="57150"/>
            <a:ext cx="458788" cy="690563"/>
            <a:chOff x="48371" y="56358"/>
            <a:chExt cx="496715" cy="691415"/>
          </a:xfrm>
        </p:grpSpPr>
        <p:pic>
          <p:nvPicPr>
            <p:cNvPr id="7" name="Picture 7"/>
            <p:cNvPicPr>
              <a:picLocks noChangeAspect="1" noChangeArrowheads="1"/>
            </p:cNvPicPr>
            <p:nvPr userDrawn="1"/>
          </p:nvPicPr>
          <p:blipFill>
            <a:blip r:embed="rId4"/>
            <a:srcRect r="55627" b="3699"/>
            <a:stretch>
              <a:fillRect/>
            </a:stretch>
          </p:blipFill>
          <p:spPr bwMode="auto">
            <a:xfrm>
              <a:off x="48371" y="56358"/>
              <a:ext cx="496715" cy="42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466461" y="347663"/>
              <a:ext cx="73863" cy="40011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91440" bIns="91440">
              <a:spAutoFit/>
            </a:bodyPr>
            <a:lstStyle/>
            <a:p>
              <a:pPr algn="ctr" defTabSz="889000"/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4"/>
            <a:ext cx="8274051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FAE7-1666-4751-A984-88E6BAA0F509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E2F7-693A-4DA9-B692-DF865B39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7543-B752-48EA-810D-0ED1BEF0D93F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9A9A-8FCB-4F81-8C20-5EF0C9C1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E60D-3D59-4DB3-B3E2-FEE59FFBEBC9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D5DF-0CE8-401C-AC9D-86E045604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5DA27-FBD2-4440-8FF1-2D05EF87AFCF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5595-9BEA-4AD1-8587-5F73A12FD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2711B-0548-4AB4-AB50-473574A5F1BD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F570B-6CA0-46C7-8D6C-F21559A4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DF75-AB6A-4070-9D2F-1FC6CFE7B159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EE5F-EDE4-41D0-99DF-5B98728C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23B-7535-4592-9F7A-5C2083469DE3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AA09-B58B-492C-973B-D36E4A2C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1030-5184-4724-8128-E08C8D262C54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AFE3-3164-43B3-B66B-5F908B9F9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04D9384E-CC29-4602-85F7-7F7CF2B70EAC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D6E9C67-9B56-43E8-90FB-2BADE1705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image" Target="../media/image19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hyperlink" Target="http://www.progress-online.it/images/firma.jpg" TargetMode="External"/><Relationship Id="rId1" Type="http://schemas.openxmlformats.org/officeDocument/2006/relationships/vmlDrawing" Target="../drawings/vmlDrawing4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image" Target="../media/image18.jpe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15.jpe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17.jpe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.ru/img/content/Notes/9627/125805961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oleObject" Target="../embeddings/oleObject2.bin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slideLayout" Target="../slideLayouts/slideLayout1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6700" y="1412875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/>
            <a:r>
              <a:rPr lang="ru-RU" sz="3200" b="1">
                <a:solidFill>
                  <a:srgbClr val="2D2D87"/>
                </a:solidFill>
              </a:rPr>
              <a:t>О приоритетных направлениях </a:t>
            </a:r>
          </a:p>
          <a:p>
            <a:pPr marL="406400" indent="-406400" algn="ctr"/>
            <a:r>
              <a:rPr lang="ru-RU" sz="3200" b="1">
                <a:solidFill>
                  <a:srgbClr val="2D2D87"/>
                </a:solidFill>
              </a:rPr>
              <a:t>государственной политики</a:t>
            </a:r>
          </a:p>
          <a:p>
            <a:pPr marL="406400" indent="-406400" algn="ctr"/>
            <a:r>
              <a:rPr lang="ru-RU" sz="3200" b="1">
                <a:solidFill>
                  <a:srgbClr val="2D2D87"/>
                </a:solidFill>
              </a:rPr>
              <a:t> в сфере дополнительного</a:t>
            </a:r>
          </a:p>
          <a:p>
            <a:pPr marL="406400" indent="-406400" algn="ctr"/>
            <a:r>
              <a:rPr lang="ru-RU" sz="3200" b="1">
                <a:solidFill>
                  <a:srgbClr val="2D2D87"/>
                </a:solidFill>
              </a:rPr>
              <a:t> профессионального образования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736975" y="5734050"/>
            <a:ext cx="1931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6400" indent="-406400" algn="ctr"/>
            <a:r>
              <a:rPr lang="ru-RU" sz="1800" b="1">
                <a:solidFill>
                  <a:srgbClr val="FF0000"/>
                </a:solidFill>
              </a:rPr>
              <a:t>Москва, 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2D2D87"/>
                </a:solidFill>
              </a:rPr>
              <a:t>Приоритетные направления программ – победителей  конкурсного отбора</a:t>
            </a:r>
            <a:endParaRPr lang="ru-RU" sz="2400" smtClean="0">
              <a:solidFill>
                <a:srgbClr val="2D2D87"/>
              </a:solidFill>
            </a:endParaRPr>
          </a:p>
        </p:txBody>
      </p:sp>
      <p:graphicFrame>
        <p:nvGraphicFramePr>
          <p:cNvPr id="13315" name="Объект 4"/>
          <p:cNvGraphicFramePr>
            <a:graphicFrameLocks noGrp="1"/>
          </p:cNvGraphicFramePr>
          <p:nvPr>
            <p:ph idx="1"/>
          </p:nvPr>
        </p:nvGraphicFramePr>
        <p:xfrm>
          <a:off x="276225" y="1076325"/>
          <a:ext cx="8761413" cy="5364163"/>
        </p:xfrm>
        <a:graphic>
          <a:graphicData uri="http://schemas.openxmlformats.org/presentationml/2006/ole">
            <p:oleObj spid="_x0000_s13315" name="Диаграмма" r:id="rId3" imgW="8820102" imgH="5400675" progId="Excel.Char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6950" cy="365125"/>
          </a:xfrm>
        </p:spPr>
        <p:txBody>
          <a:bodyPr/>
          <a:lstStyle/>
          <a:p>
            <a:pPr>
              <a:defRPr/>
            </a:pPr>
            <a:fld id="{5AF52794-E5FF-4DDA-91AD-B3D821E2CA4A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313" y="981075"/>
            <a:ext cx="6983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90550" y="136525"/>
            <a:ext cx="8299450" cy="555625"/>
          </a:xfrm>
        </p:spPr>
        <p:txBody>
          <a:bodyPr lIns="0"/>
          <a:lstStyle/>
          <a:p>
            <a:r>
              <a:rPr lang="ru-RU" sz="2000" b="1" smtClean="0">
                <a:solidFill>
                  <a:srgbClr val="000066"/>
                </a:solidFill>
              </a:rPr>
              <a:t>Ожидаемый ключевой результат модернизации системы профессионального образования</a:t>
            </a:r>
          </a:p>
        </p:txBody>
      </p:sp>
      <p:grpSp>
        <p:nvGrpSpPr>
          <p:cNvPr id="14339" name="Группа 7"/>
          <p:cNvGrpSpPr>
            <a:grpSpLocks/>
          </p:cNvGrpSpPr>
          <p:nvPr/>
        </p:nvGrpSpPr>
        <p:grpSpPr bwMode="auto">
          <a:xfrm>
            <a:off x="2630488" y="1611313"/>
            <a:ext cx="4222750" cy="3192462"/>
            <a:chOff x="1846369" y="935704"/>
            <a:chExt cx="4701363" cy="4013200"/>
          </a:xfrm>
        </p:grpSpPr>
        <p:grpSp>
          <p:nvGrpSpPr>
            <p:cNvPr id="14348" name="Группа 27"/>
            <p:cNvGrpSpPr>
              <a:grpSpLocks/>
            </p:cNvGrpSpPr>
            <p:nvPr/>
          </p:nvGrpSpPr>
          <p:grpSpPr bwMode="auto">
            <a:xfrm>
              <a:off x="2170219" y="935704"/>
              <a:ext cx="3631989" cy="1698625"/>
              <a:chOff x="2601119" y="1864072"/>
              <a:chExt cx="3631989" cy="1698625"/>
            </a:xfrm>
          </p:grpSpPr>
          <p:sp>
            <p:nvSpPr>
              <p:cNvPr id="29" name="Freeform 4"/>
              <p:cNvSpPr>
                <a:spLocks noChangeAspect="1"/>
              </p:cNvSpPr>
              <p:nvPr/>
            </p:nvSpPr>
            <p:spPr bwMode="blackWhite">
              <a:xfrm>
                <a:off x="2601119" y="1864072"/>
                <a:ext cx="3624263" cy="1698625"/>
              </a:xfrm>
              <a:custGeom>
                <a:avLst/>
                <a:gdLst>
                  <a:gd name="T0" fmla="*/ 2294044 w 1553"/>
                  <a:gd name="T1" fmla="*/ 1317393 h 753"/>
                  <a:gd name="T2" fmla="*/ 3306877 w 1553"/>
                  <a:gd name="T3" fmla="*/ 1220393 h 753"/>
                  <a:gd name="T4" fmla="*/ 3621929 w 1553"/>
                  <a:gd name="T5" fmla="*/ 338372 h 753"/>
                  <a:gd name="T6" fmla="*/ 3376889 w 1553"/>
                  <a:gd name="T7" fmla="*/ 512069 h 753"/>
                  <a:gd name="T8" fmla="*/ 3262537 w 1553"/>
                  <a:gd name="T9" fmla="*/ 419581 h 753"/>
                  <a:gd name="T10" fmla="*/ 3143517 w 1553"/>
                  <a:gd name="T11" fmla="*/ 336116 h 753"/>
                  <a:gd name="T12" fmla="*/ 3019830 w 1553"/>
                  <a:gd name="T13" fmla="*/ 261674 h 753"/>
                  <a:gd name="T14" fmla="*/ 2889142 w 1553"/>
                  <a:gd name="T15" fmla="*/ 196255 h 753"/>
                  <a:gd name="T16" fmla="*/ 2756120 w 1553"/>
                  <a:gd name="T17" fmla="*/ 137604 h 753"/>
                  <a:gd name="T18" fmla="*/ 2618431 w 1553"/>
                  <a:gd name="T19" fmla="*/ 92488 h 753"/>
                  <a:gd name="T20" fmla="*/ 2473740 w 1553"/>
                  <a:gd name="T21" fmla="*/ 51884 h 753"/>
                  <a:gd name="T22" fmla="*/ 2331384 w 1553"/>
                  <a:gd name="T23" fmla="*/ 27070 h 753"/>
                  <a:gd name="T24" fmla="*/ 2184359 w 1553"/>
                  <a:gd name="T25" fmla="*/ 9023 h 753"/>
                  <a:gd name="T26" fmla="*/ 2037335 w 1553"/>
                  <a:gd name="T27" fmla="*/ 0 h 753"/>
                  <a:gd name="T28" fmla="*/ 1890311 w 1553"/>
                  <a:gd name="T29" fmla="*/ 4512 h 753"/>
                  <a:gd name="T30" fmla="*/ 1745621 w 1553"/>
                  <a:gd name="T31" fmla="*/ 18046 h 753"/>
                  <a:gd name="T32" fmla="*/ 1598596 w 1553"/>
                  <a:gd name="T33" fmla="*/ 42860 h 753"/>
                  <a:gd name="T34" fmla="*/ 1456240 w 1553"/>
                  <a:gd name="T35" fmla="*/ 76698 h 753"/>
                  <a:gd name="T36" fmla="*/ 1316217 w 1553"/>
                  <a:gd name="T37" fmla="*/ 119558 h 753"/>
                  <a:gd name="T38" fmla="*/ 1180861 w 1553"/>
                  <a:gd name="T39" fmla="*/ 171442 h 753"/>
                  <a:gd name="T40" fmla="*/ 1047839 w 1553"/>
                  <a:gd name="T41" fmla="*/ 234604 h 753"/>
                  <a:gd name="T42" fmla="*/ 921818 w 1553"/>
                  <a:gd name="T43" fmla="*/ 309046 h 753"/>
                  <a:gd name="T44" fmla="*/ 798131 w 1553"/>
                  <a:gd name="T45" fmla="*/ 387999 h 753"/>
                  <a:gd name="T46" fmla="*/ 686113 w 1553"/>
                  <a:gd name="T47" fmla="*/ 478232 h 753"/>
                  <a:gd name="T48" fmla="*/ 578762 w 1553"/>
                  <a:gd name="T49" fmla="*/ 572976 h 753"/>
                  <a:gd name="T50" fmla="*/ 478412 w 1553"/>
                  <a:gd name="T51" fmla="*/ 678999 h 753"/>
                  <a:gd name="T52" fmla="*/ 385063 w 1553"/>
                  <a:gd name="T53" fmla="*/ 789534 h 753"/>
                  <a:gd name="T54" fmla="*/ 303383 w 1553"/>
                  <a:gd name="T55" fmla="*/ 904580 h 753"/>
                  <a:gd name="T56" fmla="*/ 228704 w 1553"/>
                  <a:gd name="T57" fmla="*/ 1028649 h 753"/>
                  <a:gd name="T58" fmla="*/ 165694 w 1553"/>
                  <a:gd name="T59" fmla="*/ 1154975 h 753"/>
                  <a:gd name="T60" fmla="*/ 107351 w 1553"/>
                  <a:gd name="T61" fmla="*/ 1285812 h 753"/>
                  <a:gd name="T62" fmla="*/ 63010 w 1553"/>
                  <a:gd name="T63" fmla="*/ 1423416 h 753"/>
                  <a:gd name="T64" fmla="*/ 25671 w 1553"/>
                  <a:gd name="T65" fmla="*/ 1561021 h 753"/>
                  <a:gd name="T66" fmla="*/ 0 w 1553"/>
                  <a:gd name="T67" fmla="*/ 1696369 h 753"/>
                  <a:gd name="T68" fmla="*/ 518085 w 1553"/>
                  <a:gd name="T69" fmla="*/ 1371533 h 753"/>
                  <a:gd name="T70" fmla="*/ 1026836 w 1553"/>
                  <a:gd name="T71" fmla="*/ 1689602 h 753"/>
                  <a:gd name="T72" fmla="*/ 1061841 w 1553"/>
                  <a:gd name="T73" fmla="*/ 1601625 h 753"/>
                  <a:gd name="T74" fmla="*/ 1106182 w 1553"/>
                  <a:gd name="T75" fmla="*/ 1511393 h 753"/>
                  <a:gd name="T76" fmla="*/ 1162191 w 1553"/>
                  <a:gd name="T77" fmla="*/ 1425672 h 753"/>
                  <a:gd name="T78" fmla="*/ 1225202 w 1553"/>
                  <a:gd name="T79" fmla="*/ 1344463 h 753"/>
                  <a:gd name="T80" fmla="*/ 1297547 w 1553"/>
                  <a:gd name="T81" fmla="*/ 1270021 h 753"/>
                  <a:gd name="T82" fmla="*/ 1374560 w 1553"/>
                  <a:gd name="T83" fmla="*/ 1202347 h 753"/>
                  <a:gd name="T84" fmla="*/ 1460907 w 1553"/>
                  <a:gd name="T85" fmla="*/ 1143696 h 753"/>
                  <a:gd name="T86" fmla="*/ 1551922 w 1553"/>
                  <a:gd name="T87" fmla="*/ 1094068 h 753"/>
                  <a:gd name="T88" fmla="*/ 1647604 w 1553"/>
                  <a:gd name="T89" fmla="*/ 1053463 h 753"/>
                  <a:gd name="T90" fmla="*/ 1747954 w 1553"/>
                  <a:gd name="T91" fmla="*/ 1021882 h 753"/>
                  <a:gd name="T92" fmla="*/ 1850638 w 1553"/>
                  <a:gd name="T93" fmla="*/ 999324 h 753"/>
                  <a:gd name="T94" fmla="*/ 1953321 w 1553"/>
                  <a:gd name="T95" fmla="*/ 988045 h 753"/>
                  <a:gd name="T96" fmla="*/ 2058339 w 1553"/>
                  <a:gd name="T97" fmla="*/ 988045 h 753"/>
                  <a:gd name="T98" fmla="*/ 2163356 w 1553"/>
                  <a:gd name="T99" fmla="*/ 997068 h 753"/>
                  <a:gd name="T100" fmla="*/ 2266040 w 1553"/>
                  <a:gd name="T101" fmla="*/ 1015115 h 753"/>
                  <a:gd name="T102" fmla="*/ 2366389 w 1553"/>
                  <a:gd name="T103" fmla="*/ 1046696 h 753"/>
                  <a:gd name="T104" fmla="*/ 2462072 w 1553"/>
                  <a:gd name="T105" fmla="*/ 1082789 h 753"/>
                  <a:gd name="T106" fmla="*/ 2555420 w 1553"/>
                  <a:gd name="T107" fmla="*/ 1132417 h 753"/>
                  <a:gd name="T108" fmla="*/ 2294044 w 1553"/>
                  <a:gd name="T109" fmla="*/ 1317393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53" h="753">
                    <a:moveTo>
                      <a:pt x="983" y="584"/>
                    </a:moveTo>
                    <a:lnTo>
                      <a:pt x="1417" y="541"/>
                    </a:lnTo>
                    <a:lnTo>
                      <a:pt x="1552" y="150"/>
                    </a:lnTo>
                    <a:lnTo>
                      <a:pt x="1447" y="227"/>
                    </a:lnTo>
                    <a:lnTo>
                      <a:pt x="1398" y="186"/>
                    </a:lnTo>
                    <a:lnTo>
                      <a:pt x="1347" y="149"/>
                    </a:lnTo>
                    <a:lnTo>
                      <a:pt x="1294" y="116"/>
                    </a:lnTo>
                    <a:lnTo>
                      <a:pt x="1238" y="87"/>
                    </a:lnTo>
                    <a:lnTo>
                      <a:pt x="1181" y="61"/>
                    </a:lnTo>
                    <a:lnTo>
                      <a:pt x="1122" y="41"/>
                    </a:lnTo>
                    <a:lnTo>
                      <a:pt x="1060" y="23"/>
                    </a:lnTo>
                    <a:lnTo>
                      <a:pt x="999" y="12"/>
                    </a:lnTo>
                    <a:lnTo>
                      <a:pt x="936" y="4"/>
                    </a:lnTo>
                    <a:lnTo>
                      <a:pt x="873" y="0"/>
                    </a:lnTo>
                    <a:lnTo>
                      <a:pt x="810" y="2"/>
                    </a:lnTo>
                    <a:lnTo>
                      <a:pt x="748" y="8"/>
                    </a:lnTo>
                    <a:lnTo>
                      <a:pt x="685" y="19"/>
                    </a:lnTo>
                    <a:lnTo>
                      <a:pt x="624" y="34"/>
                    </a:lnTo>
                    <a:lnTo>
                      <a:pt x="564" y="53"/>
                    </a:lnTo>
                    <a:lnTo>
                      <a:pt x="506" y="76"/>
                    </a:lnTo>
                    <a:lnTo>
                      <a:pt x="449" y="104"/>
                    </a:lnTo>
                    <a:lnTo>
                      <a:pt x="395" y="137"/>
                    </a:lnTo>
                    <a:lnTo>
                      <a:pt x="342" y="172"/>
                    </a:lnTo>
                    <a:lnTo>
                      <a:pt x="294" y="212"/>
                    </a:lnTo>
                    <a:lnTo>
                      <a:pt x="248" y="254"/>
                    </a:lnTo>
                    <a:lnTo>
                      <a:pt x="205" y="301"/>
                    </a:lnTo>
                    <a:lnTo>
                      <a:pt x="165" y="350"/>
                    </a:lnTo>
                    <a:lnTo>
                      <a:pt x="130" y="401"/>
                    </a:lnTo>
                    <a:lnTo>
                      <a:pt x="98" y="456"/>
                    </a:lnTo>
                    <a:lnTo>
                      <a:pt x="71" y="512"/>
                    </a:lnTo>
                    <a:lnTo>
                      <a:pt x="46" y="570"/>
                    </a:lnTo>
                    <a:lnTo>
                      <a:pt x="27" y="631"/>
                    </a:lnTo>
                    <a:lnTo>
                      <a:pt x="11" y="692"/>
                    </a:lnTo>
                    <a:lnTo>
                      <a:pt x="0" y="752"/>
                    </a:lnTo>
                    <a:lnTo>
                      <a:pt x="222" y="608"/>
                    </a:lnTo>
                    <a:lnTo>
                      <a:pt x="440" y="749"/>
                    </a:lnTo>
                    <a:lnTo>
                      <a:pt x="455" y="710"/>
                    </a:lnTo>
                    <a:lnTo>
                      <a:pt x="474" y="670"/>
                    </a:lnTo>
                    <a:lnTo>
                      <a:pt x="498" y="632"/>
                    </a:lnTo>
                    <a:lnTo>
                      <a:pt x="525" y="596"/>
                    </a:lnTo>
                    <a:lnTo>
                      <a:pt x="556" y="563"/>
                    </a:lnTo>
                    <a:lnTo>
                      <a:pt x="589" y="533"/>
                    </a:lnTo>
                    <a:lnTo>
                      <a:pt x="626" y="507"/>
                    </a:lnTo>
                    <a:lnTo>
                      <a:pt x="665" y="485"/>
                    </a:lnTo>
                    <a:lnTo>
                      <a:pt x="706" y="467"/>
                    </a:lnTo>
                    <a:lnTo>
                      <a:pt x="749" y="453"/>
                    </a:lnTo>
                    <a:lnTo>
                      <a:pt x="793" y="443"/>
                    </a:lnTo>
                    <a:lnTo>
                      <a:pt x="837" y="438"/>
                    </a:lnTo>
                    <a:lnTo>
                      <a:pt x="882" y="438"/>
                    </a:lnTo>
                    <a:lnTo>
                      <a:pt x="927" y="442"/>
                    </a:lnTo>
                    <a:lnTo>
                      <a:pt x="971" y="450"/>
                    </a:lnTo>
                    <a:lnTo>
                      <a:pt x="1014" y="464"/>
                    </a:lnTo>
                    <a:lnTo>
                      <a:pt x="1055" y="480"/>
                    </a:lnTo>
                    <a:lnTo>
                      <a:pt x="1095" y="502"/>
                    </a:lnTo>
                    <a:lnTo>
                      <a:pt x="983" y="584"/>
                    </a:lnTo>
                  </a:path>
                </a:pathLst>
              </a:custGeom>
              <a:gradFill flip="none" rotWithShape="1">
                <a:gsLst>
                  <a:gs pos="6000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innerShdw blurRad="152400" dist="38100" dir="16200000">
                  <a:schemeClr val="tx2">
                    <a:lumMod val="40000"/>
                    <a:lumOff val="60000"/>
                    <a:alpha val="66000"/>
                  </a:schemeClr>
                </a:innerShdw>
              </a:effectLst>
            </p:spPr>
            <p:txBody>
              <a:bodyPr lIns="72000" tIns="0" rIns="0" bIns="0" anchor="ctr">
                <a:normAutofit/>
              </a:bodyPr>
              <a:lstStyle/>
              <a:p>
                <a:pPr indent="-266700">
                  <a:lnSpc>
                    <a:spcPct val="80000"/>
                  </a:lnSpc>
                  <a:spcBef>
                    <a:spcPct val="50000"/>
                  </a:spcBef>
                  <a:spcAft>
                    <a:spcPts val="600"/>
                  </a:spcAft>
                  <a:buClr>
                    <a:schemeClr val="tx2"/>
                  </a:buClr>
                  <a:defRPr/>
                </a:pPr>
                <a:endParaRPr lang="ru-RU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3" name="Text Box 23"/>
              <p:cNvSpPr txBox="1">
                <a:spLocks noChangeArrowheads="1"/>
              </p:cNvSpPr>
              <p:nvPr/>
            </p:nvSpPr>
            <p:spPr bwMode="auto">
              <a:xfrm>
                <a:off x="3329571" y="2055523"/>
                <a:ext cx="2903537" cy="660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/>
                  <a:t>Региональные органы исполнительной власти</a:t>
                </a:r>
              </a:p>
            </p:txBody>
          </p:sp>
        </p:grpSp>
        <p:grpSp>
          <p:nvGrpSpPr>
            <p:cNvPr id="14349" name="Группа 30"/>
            <p:cNvGrpSpPr>
              <a:grpSpLocks/>
            </p:cNvGrpSpPr>
            <p:nvPr/>
          </p:nvGrpSpPr>
          <p:grpSpPr bwMode="auto">
            <a:xfrm>
              <a:off x="4348269" y="1697704"/>
              <a:ext cx="2199463" cy="3251200"/>
              <a:chOff x="4779169" y="2626072"/>
              <a:chExt cx="2199463" cy="3251200"/>
            </a:xfrm>
          </p:grpSpPr>
          <p:sp>
            <p:nvSpPr>
              <p:cNvPr id="32" name="Freeform 6"/>
              <p:cNvSpPr>
                <a:spLocks noChangeAspect="1"/>
              </p:cNvSpPr>
              <p:nvPr/>
            </p:nvSpPr>
            <p:spPr bwMode="blackWhite">
              <a:xfrm>
                <a:off x="4779169" y="2626072"/>
                <a:ext cx="1849438" cy="3251200"/>
              </a:xfrm>
              <a:custGeom>
                <a:avLst/>
                <a:gdLst>
                  <a:gd name="T0" fmla="*/ 667010 w 793"/>
                  <a:gd name="T1" fmla="*/ 2971236 h 1440"/>
                  <a:gd name="T2" fmla="*/ 792949 w 793"/>
                  <a:gd name="T3" fmla="*/ 2912533 h 1440"/>
                  <a:gd name="T4" fmla="*/ 914224 w 793"/>
                  <a:gd name="T5" fmla="*/ 2844800 h 1440"/>
                  <a:gd name="T6" fmla="*/ 1030834 w 793"/>
                  <a:gd name="T7" fmla="*/ 2765778 h 1440"/>
                  <a:gd name="T8" fmla="*/ 1142780 w 793"/>
                  <a:gd name="T9" fmla="*/ 2679982 h 1440"/>
                  <a:gd name="T10" fmla="*/ 1247729 w 793"/>
                  <a:gd name="T11" fmla="*/ 2587413 h 1440"/>
                  <a:gd name="T12" fmla="*/ 1343350 w 793"/>
                  <a:gd name="T13" fmla="*/ 2488071 h 1440"/>
                  <a:gd name="T14" fmla="*/ 1436638 w 793"/>
                  <a:gd name="T15" fmla="*/ 2381956 h 1440"/>
                  <a:gd name="T16" fmla="*/ 1515933 w 793"/>
                  <a:gd name="T17" fmla="*/ 2269067 h 1440"/>
                  <a:gd name="T18" fmla="*/ 1590563 w 793"/>
                  <a:gd name="T19" fmla="*/ 2151662 h 1440"/>
                  <a:gd name="T20" fmla="*/ 1653533 w 793"/>
                  <a:gd name="T21" fmla="*/ 2032000 h 1440"/>
                  <a:gd name="T22" fmla="*/ 1711838 w 793"/>
                  <a:gd name="T23" fmla="*/ 1905564 h 1440"/>
                  <a:gd name="T24" fmla="*/ 1756150 w 793"/>
                  <a:gd name="T25" fmla="*/ 1774613 h 1440"/>
                  <a:gd name="T26" fmla="*/ 1795797 w 793"/>
                  <a:gd name="T27" fmla="*/ 1641404 h 1440"/>
                  <a:gd name="T28" fmla="*/ 1821452 w 793"/>
                  <a:gd name="T29" fmla="*/ 1508196 h 1440"/>
                  <a:gd name="T30" fmla="*/ 1840109 w 793"/>
                  <a:gd name="T31" fmla="*/ 1372729 h 1440"/>
                  <a:gd name="T32" fmla="*/ 1847106 w 793"/>
                  <a:gd name="T33" fmla="*/ 1235004 h 1440"/>
                  <a:gd name="T34" fmla="*/ 1842441 w 793"/>
                  <a:gd name="T35" fmla="*/ 1099538 h 1440"/>
                  <a:gd name="T36" fmla="*/ 1833113 w 793"/>
                  <a:gd name="T37" fmla="*/ 964071 h 1440"/>
                  <a:gd name="T38" fmla="*/ 1807458 w 793"/>
                  <a:gd name="T39" fmla="*/ 828604 h 1440"/>
                  <a:gd name="T40" fmla="*/ 1777140 w 793"/>
                  <a:gd name="T41" fmla="*/ 695396 h 1440"/>
                  <a:gd name="T42" fmla="*/ 1735160 w 793"/>
                  <a:gd name="T43" fmla="*/ 562187 h 1440"/>
                  <a:gd name="T44" fmla="*/ 1683851 w 793"/>
                  <a:gd name="T45" fmla="*/ 435751 h 1440"/>
                  <a:gd name="T46" fmla="*/ 1625546 w 793"/>
                  <a:gd name="T47" fmla="*/ 309316 h 1440"/>
                  <a:gd name="T48" fmla="*/ 1555580 w 793"/>
                  <a:gd name="T49" fmla="*/ 189653 h 1440"/>
                  <a:gd name="T50" fmla="*/ 1490279 w 793"/>
                  <a:gd name="T51" fmla="*/ 92569 h 1440"/>
                  <a:gd name="T52" fmla="*/ 1420312 w 793"/>
                  <a:gd name="T53" fmla="*/ 0 h 1440"/>
                  <a:gd name="T54" fmla="*/ 1215078 w 793"/>
                  <a:gd name="T55" fmla="*/ 557671 h 1440"/>
                  <a:gd name="T56" fmla="*/ 646021 w 793"/>
                  <a:gd name="T57" fmla="*/ 632178 h 1440"/>
                  <a:gd name="T58" fmla="*/ 685668 w 793"/>
                  <a:gd name="T59" fmla="*/ 695396 h 1440"/>
                  <a:gd name="T60" fmla="*/ 736977 w 793"/>
                  <a:gd name="T61" fmla="*/ 783449 h 1440"/>
                  <a:gd name="T62" fmla="*/ 774292 w 793"/>
                  <a:gd name="T63" fmla="*/ 878276 h 1440"/>
                  <a:gd name="T64" fmla="*/ 804610 w 793"/>
                  <a:gd name="T65" fmla="*/ 973102 h 1440"/>
                  <a:gd name="T66" fmla="*/ 823268 w 793"/>
                  <a:gd name="T67" fmla="*/ 1072444 h 1440"/>
                  <a:gd name="T68" fmla="*/ 832597 w 793"/>
                  <a:gd name="T69" fmla="*/ 1171787 h 1440"/>
                  <a:gd name="T70" fmla="*/ 827933 w 793"/>
                  <a:gd name="T71" fmla="*/ 1273387 h 1440"/>
                  <a:gd name="T72" fmla="*/ 816272 w 793"/>
                  <a:gd name="T73" fmla="*/ 1372729 h 1440"/>
                  <a:gd name="T74" fmla="*/ 790617 w 793"/>
                  <a:gd name="T75" fmla="*/ 1472071 h 1440"/>
                  <a:gd name="T76" fmla="*/ 757966 w 793"/>
                  <a:gd name="T77" fmla="*/ 1566898 h 1440"/>
                  <a:gd name="T78" fmla="*/ 713655 w 793"/>
                  <a:gd name="T79" fmla="*/ 1657209 h 1440"/>
                  <a:gd name="T80" fmla="*/ 662346 w 793"/>
                  <a:gd name="T81" fmla="*/ 1743004 h 1440"/>
                  <a:gd name="T82" fmla="*/ 599377 w 793"/>
                  <a:gd name="T83" fmla="*/ 1824284 h 1440"/>
                  <a:gd name="T84" fmla="*/ 529410 w 793"/>
                  <a:gd name="T85" fmla="*/ 1898791 h 1440"/>
                  <a:gd name="T86" fmla="*/ 450115 w 793"/>
                  <a:gd name="T87" fmla="*/ 1966524 h 1440"/>
                  <a:gd name="T88" fmla="*/ 363824 w 793"/>
                  <a:gd name="T89" fmla="*/ 2022969 h 1440"/>
                  <a:gd name="T90" fmla="*/ 263539 w 793"/>
                  <a:gd name="T91" fmla="*/ 1718169 h 1440"/>
                  <a:gd name="T92" fmla="*/ 0 w 793"/>
                  <a:gd name="T93" fmla="*/ 2639342 h 1440"/>
                  <a:gd name="T94" fmla="*/ 748638 w 793"/>
                  <a:gd name="T95" fmla="*/ 3248942 h 1440"/>
                  <a:gd name="T96" fmla="*/ 667010 w 793"/>
                  <a:gd name="T97" fmla="*/ 2971236 h 1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3" h="1440">
                    <a:moveTo>
                      <a:pt x="286" y="1316"/>
                    </a:moveTo>
                    <a:lnTo>
                      <a:pt x="340" y="1290"/>
                    </a:lnTo>
                    <a:lnTo>
                      <a:pt x="392" y="1260"/>
                    </a:lnTo>
                    <a:lnTo>
                      <a:pt x="442" y="1225"/>
                    </a:lnTo>
                    <a:lnTo>
                      <a:pt x="490" y="1187"/>
                    </a:lnTo>
                    <a:lnTo>
                      <a:pt x="535" y="1146"/>
                    </a:lnTo>
                    <a:lnTo>
                      <a:pt x="576" y="1102"/>
                    </a:lnTo>
                    <a:lnTo>
                      <a:pt x="616" y="1055"/>
                    </a:lnTo>
                    <a:lnTo>
                      <a:pt x="650" y="1005"/>
                    </a:lnTo>
                    <a:lnTo>
                      <a:pt x="682" y="953"/>
                    </a:lnTo>
                    <a:lnTo>
                      <a:pt x="709" y="900"/>
                    </a:lnTo>
                    <a:lnTo>
                      <a:pt x="734" y="844"/>
                    </a:lnTo>
                    <a:lnTo>
                      <a:pt x="753" y="786"/>
                    </a:lnTo>
                    <a:lnTo>
                      <a:pt x="770" y="727"/>
                    </a:lnTo>
                    <a:lnTo>
                      <a:pt x="781" y="668"/>
                    </a:lnTo>
                    <a:lnTo>
                      <a:pt x="789" y="608"/>
                    </a:lnTo>
                    <a:lnTo>
                      <a:pt x="792" y="547"/>
                    </a:lnTo>
                    <a:lnTo>
                      <a:pt x="790" y="487"/>
                    </a:lnTo>
                    <a:lnTo>
                      <a:pt x="786" y="427"/>
                    </a:lnTo>
                    <a:lnTo>
                      <a:pt x="775" y="367"/>
                    </a:lnTo>
                    <a:lnTo>
                      <a:pt x="762" y="308"/>
                    </a:lnTo>
                    <a:lnTo>
                      <a:pt x="744" y="249"/>
                    </a:lnTo>
                    <a:lnTo>
                      <a:pt x="722" y="193"/>
                    </a:lnTo>
                    <a:lnTo>
                      <a:pt x="697" y="137"/>
                    </a:lnTo>
                    <a:lnTo>
                      <a:pt x="667" y="84"/>
                    </a:lnTo>
                    <a:lnTo>
                      <a:pt x="639" y="41"/>
                    </a:lnTo>
                    <a:lnTo>
                      <a:pt x="609" y="0"/>
                    </a:lnTo>
                    <a:lnTo>
                      <a:pt x="521" y="247"/>
                    </a:lnTo>
                    <a:lnTo>
                      <a:pt x="277" y="280"/>
                    </a:lnTo>
                    <a:lnTo>
                      <a:pt x="294" y="308"/>
                    </a:lnTo>
                    <a:lnTo>
                      <a:pt x="316" y="347"/>
                    </a:lnTo>
                    <a:lnTo>
                      <a:pt x="332" y="389"/>
                    </a:lnTo>
                    <a:lnTo>
                      <a:pt x="345" y="431"/>
                    </a:lnTo>
                    <a:lnTo>
                      <a:pt x="353" y="475"/>
                    </a:lnTo>
                    <a:lnTo>
                      <a:pt x="357" y="519"/>
                    </a:lnTo>
                    <a:lnTo>
                      <a:pt x="355" y="564"/>
                    </a:lnTo>
                    <a:lnTo>
                      <a:pt x="350" y="608"/>
                    </a:lnTo>
                    <a:lnTo>
                      <a:pt x="339" y="652"/>
                    </a:lnTo>
                    <a:lnTo>
                      <a:pt x="325" y="694"/>
                    </a:lnTo>
                    <a:lnTo>
                      <a:pt x="306" y="734"/>
                    </a:lnTo>
                    <a:lnTo>
                      <a:pt x="284" y="772"/>
                    </a:lnTo>
                    <a:lnTo>
                      <a:pt x="257" y="808"/>
                    </a:lnTo>
                    <a:lnTo>
                      <a:pt x="227" y="841"/>
                    </a:lnTo>
                    <a:lnTo>
                      <a:pt x="193" y="871"/>
                    </a:lnTo>
                    <a:lnTo>
                      <a:pt x="156" y="896"/>
                    </a:lnTo>
                    <a:lnTo>
                      <a:pt x="113" y="761"/>
                    </a:lnTo>
                    <a:lnTo>
                      <a:pt x="0" y="1169"/>
                    </a:lnTo>
                    <a:lnTo>
                      <a:pt x="321" y="1439"/>
                    </a:lnTo>
                    <a:lnTo>
                      <a:pt x="286" y="1316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innerShdw blurRad="152400" dist="38100">
                  <a:schemeClr val="tx2">
                    <a:lumMod val="60000"/>
                    <a:lumOff val="40000"/>
                    <a:alpha val="66000"/>
                  </a:schemeClr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 b="1"/>
              </a:p>
            </p:txBody>
          </p:sp>
          <p:sp>
            <p:nvSpPr>
              <p:cNvPr id="14359" name="Text Box 23"/>
              <p:cNvSpPr txBox="1">
                <a:spLocks noChangeArrowheads="1"/>
              </p:cNvSpPr>
              <p:nvPr/>
            </p:nvSpPr>
            <p:spPr bwMode="auto">
              <a:xfrm>
                <a:off x="5290285" y="4015285"/>
                <a:ext cx="1688347" cy="3896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/>
                  <a:t>Предприятие</a:t>
                </a:r>
              </a:p>
            </p:txBody>
          </p:sp>
        </p:grpSp>
        <p:grpSp>
          <p:nvGrpSpPr>
            <p:cNvPr id="14350" name="Группа 33"/>
            <p:cNvGrpSpPr>
              <a:grpSpLocks/>
            </p:cNvGrpSpPr>
            <p:nvPr/>
          </p:nvGrpSpPr>
          <p:grpSpPr bwMode="auto">
            <a:xfrm>
              <a:off x="1846369" y="2435892"/>
              <a:ext cx="2846388" cy="2416175"/>
              <a:chOff x="2277269" y="3364260"/>
              <a:chExt cx="2846388" cy="2416175"/>
            </a:xfrm>
          </p:grpSpPr>
          <p:sp>
            <p:nvSpPr>
              <p:cNvPr id="35" name="Freeform 5"/>
              <p:cNvSpPr>
                <a:spLocks noChangeAspect="1"/>
              </p:cNvSpPr>
              <p:nvPr/>
            </p:nvSpPr>
            <p:spPr bwMode="blackWhite">
              <a:xfrm>
                <a:off x="2277269" y="3364260"/>
                <a:ext cx="2846388" cy="2416175"/>
              </a:xfrm>
              <a:custGeom>
                <a:avLst/>
                <a:gdLst>
                  <a:gd name="T0" fmla="*/ 2844057 w 1221"/>
                  <a:gd name="T1" fmla="*/ 2350751 h 1071"/>
                  <a:gd name="T2" fmla="*/ 2335856 w 1221"/>
                  <a:gd name="T3" fmla="*/ 1910831 h 1071"/>
                  <a:gd name="T4" fmla="*/ 2520021 w 1221"/>
                  <a:gd name="T5" fmla="*/ 1421279 h 1071"/>
                  <a:gd name="T6" fmla="*/ 2419779 w 1221"/>
                  <a:gd name="T7" fmla="*/ 1432559 h 1071"/>
                  <a:gd name="T8" fmla="*/ 2317207 w 1221"/>
                  <a:gd name="T9" fmla="*/ 1434815 h 1071"/>
                  <a:gd name="T10" fmla="*/ 2214634 w 1221"/>
                  <a:gd name="T11" fmla="*/ 1430303 h 1071"/>
                  <a:gd name="T12" fmla="*/ 2112062 w 1221"/>
                  <a:gd name="T13" fmla="*/ 1412255 h 1071"/>
                  <a:gd name="T14" fmla="*/ 2016483 w 1221"/>
                  <a:gd name="T15" fmla="*/ 1385183 h 1071"/>
                  <a:gd name="T16" fmla="*/ 1918573 w 1221"/>
                  <a:gd name="T17" fmla="*/ 1351343 h 1071"/>
                  <a:gd name="T18" fmla="*/ 1827656 w 1221"/>
                  <a:gd name="T19" fmla="*/ 1306223 h 1071"/>
                  <a:gd name="T20" fmla="*/ 1741402 w 1221"/>
                  <a:gd name="T21" fmla="*/ 1254335 h 1071"/>
                  <a:gd name="T22" fmla="*/ 1662141 w 1221"/>
                  <a:gd name="T23" fmla="*/ 1191168 h 1071"/>
                  <a:gd name="T24" fmla="*/ 1589874 w 1221"/>
                  <a:gd name="T25" fmla="*/ 1118976 h 1071"/>
                  <a:gd name="T26" fmla="*/ 1522270 w 1221"/>
                  <a:gd name="T27" fmla="*/ 1044528 h 1071"/>
                  <a:gd name="T28" fmla="*/ 1466321 w 1221"/>
                  <a:gd name="T29" fmla="*/ 963312 h 1071"/>
                  <a:gd name="T30" fmla="*/ 1419697 w 1221"/>
                  <a:gd name="T31" fmla="*/ 879840 h 1071"/>
                  <a:gd name="T32" fmla="*/ 1384729 w 1221"/>
                  <a:gd name="T33" fmla="*/ 794112 h 1071"/>
                  <a:gd name="T34" fmla="*/ 1354424 w 1221"/>
                  <a:gd name="T35" fmla="*/ 708384 h 1071"/>
                  <a:gd name="T36" fmla="*/ 1335774 w 1221"/>
                  <a:gd name="T37" fmla="*/ 615888 h 1071"/>
                  <a:gd name="T38" fmla="*/ 1324118 w 1221"/>
                  <a:gd name="T39" fmla="*/ 523392 h 1071"/>
                  <a:gd name="T40" fmla="*/ 1659810 w 1221"/>
                  <a:gd name="T41" fmla="*/ 523392 h 1071"/>
                  <a:gd name="T42" fmla="*/ 857879 w 1221"/>
                  <a:gd name="T43" fmla="*/ 0 h 1071"/>
                  <a:gd name="T44" fmla="*/ 0 w 1221"/>
                  <a:gd name="T45" fmla="*/ 530160 h 1071"/>
                  <a:gd name="T46" fmla="*/ 312380 w 1221"/>
                  <a:gd name="T47" fmla="*/ 527904 h 1071"/>
                  <a:gd name="T48" fmla="*/ 324036 w 1221"/>
                  <a:gd name="T49" fmla="*/ 667776 h 1071"/>
                  <a:gd name="T50" fmla="*/ 345017 w 1221"/>
                  <a:gd name="T51" fmla="*/ 807648 h 1071"/>
                  <a:gd name="T52" fmla="*/ 375322 w 1221"/>
                  <a:gd name="T53" fmla="*/ 945264 h 1071"/>
                  <a:gd name="T54" fmla="*/ 414953 w 1221"/>
                  <a:gd name="T55" fmla="*/ 1080624 h 1071"/>
                  <a:gd name="T56" fmla="*/ 466239 w 1221"/>
                  <a:gd name="T57" fmla="*/ 1213727 h 1071"/>
                  <a:gd name="T58" fmla="*/ 529181 w 1221"/>
                  <a:gd name="T59" fmla="*/ 1342319 h 1071"/>
                  <a:gd name="T60" fmla="*/ 599117 w 1221"/>
                  <a:gd name="T61" fmla="*/ 1466399 h 1071"/>
                  <a:gd name="T62" fmla="*/ 678377 w 1221"/>
                  <a:gd name="T63" fmla="*/ 1583711 h 1071"/>
                  <a:gd name="T64" fmla="*/ 764632 w 1221"/>
                  <a:gd name="T65" fmla="*/ 1694255 h 1071"/>
                  <a:gd name="T66" fmla="*/ 860211 w 1221"/>
                  <a:gd name="T67" fmla="*/ 1798031 h 1071"/>
                  <a:gd name="T68" fmla="*/ 962783 w 1221"/>
                  <a:gd name="T69" fmla="*/ 1897295 h 1071"/>
                  <a:gd name="T70" fmla="*/ 1070018 w 1221"/>
                  <a:gd name="T71" fmla="*/ 1989791 h 1071"/>
                  <a:gd name="T72" fmla="*/ 1186578 w 1221"/>
                  <a:gd name="T73" fmla="*/ 2073263 h 1071"/>
                  <a:gd name="T74" fmla="*/ 1310131 w 1221"/>
                  <a:gd name="T75" fmla="*/ 2145455 h 1071"/>
                  <a:gd name="T76" fmla="*/ 1438347 w 1221"/>
                  <a:gd name="T77" fmla="*/ 2213135 h 1071"/>
                  <a:gd name="T78" fmla="*/ 1568894 w 1221"/>
                  <a:gd name="T79" fmla="*/ 2271791 h 1071"/>
                  <a:gd name="T80" fmla="*/ 1706434 w 1221"/>
                  <a:gd name="T81" fmla="*/ 2316911 h 1071"/>
                  <a:gd name="T82" fmla="*/ 1843975 w 1221"/>
                  <a:gd name="T83" fmla="*/ 2357519 h 1071"/>
                  <a:gd name="T84" fmla="*/ 1986177 w 1221"/>
                  <a:gd name="T85" fmla="*/ 2384591 h 1071"/>
                  <a:gd name="T86" fmla="*/ 2128380 w 1221"/>
                  <a:gd name="T87" fmla="*/ 2407151 h 1071"/>
                  <a:gd name="T88" fmla="*/ 2272914 w 1221"/>
                  <a:gd name="T89" fmla="*/ 2413919 h 1071"/>
                  <a:gd name="T90" fmla="*/ 2417448 w 1221"/>
                  <a:gd name="T91" fmla="*/ 2413919 h 1071"/>
                  <a:gd name="T92" fmla="*/ 2559651 w 1221"/>
                  <a:gd name="T93" fmla="*/ 2404895 h 1071"/>
                  <a:gd name="T94" fmla="*/ 2704185 w 1221"/>
                  <a:gd name="T95" fmla="*/ 2382335 h 1071"/>
                  <a:gd name="T96" fmla="*/ 2844057 w 1221"/>
                  <a:gd name="T97" fmla="*/ 2350751 h 10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21" h="1071">
                    <a:moveTo>
                      <a:pt x="1220" y="1042"/>
                    </a:moveTo>
                    <a:lnTo>
                      <a:pt x="1002" y="847"/>
                    </a:lnTo>
                    <a:lnTo>
                      <a:pt x="1081" y="630"/>
                    </a:lnTo>
                    <a:lnTo>
                      <a:pt x="1038" y="635"/>
                    </a:lnTo>
                    <a:lnTo>
                      <a:pt x="994" y="636"/>
                    </a:lnTo>
                    <a:lnTo>
                      <a:pt x="950" y="634"/>
                    </a:lnTo>
                    <a:lnTo>
                      <a:pt x="906" y="626"/>
                    </a:lnTo>
                    <a:lnTo>
                      <a:pt x="865" y="614"/>
                    </a:lnTo>
                    <a:lnTo>
                      <a:pt x="823" y="599"/>
                    </a:lnTo>
                    <a:lnTo>
                      <a:pt x="784" y="579"/>
                    </a:lnTo>
                    <a:lnTo>
                      <a:pt x="747" y="556"/>
                    </a:lnTo>
                    <a:lnTo>
                      <a:pt x="713" y="528"/>
                    </a:lnTo>
                    <a:lnTo>
                      <a:pt x="682" y="496"/>
                    </a:lnTo>
                    <a:lnTo>
                      <a:pt x="653" y="463"/>
                    </a:lnTo>
                    <a:lnTo>
                      <a:pt x="629" y="427"/>
                    </a:lnTo>
                    <a:lnTo>
                      <a:pt x="609" y="390"/>
                    </a:lnTo>
                    <a:lnTo>
                      <a:pt x="594" y="352"/>
                    </a:lnTo>
                    <a:lnTo>
                      <a:pt x="581" y="314"/>
                    </a:lnTo>
                    <a:lnTo>
                      <a:pt x="573" y="273"/>
                    </a:lnTo>
                    <a:lnTo>
                      <a:pt x="568" y="232"/>
                    </a:lnTo>
                    <a:lnTo>
                      <a:pt x="712" y="232"/>
                    </a:lnTo>
                    <a:lnTo>
                      <a:pt x="368" y="0"/>
                    </a:lnTo>
                    <a:lnTo>
                      <a:pt x="0" y="235"/>
                    </a:lnTo>
                    <a:lnTo>
                      <a:pt x="134" y="234"/>
                    </a:lnTo>
                    <a:lnTo>
                      <a:pt x="139" y="296"/>
                    </a:lnTo>
                    <a:lnTo>
                      <a:pt x="148" y="358"/>
                    </a:lnTo>
                    <a:lnTo>
                      <a:pt x="161" y="419"/>
                    </a:lnTo>
                    <a:lnTo>
                      <a:pt x="178" y="479"/>
                    </a:lnTo>
                    <a:lnTo>
                      <a:pt x="200" y="538"/>
                    </a:lnTo>
                    <a:lnTo>
                      <a:pt x="227" y="595"/>
                    </a:lnTo>
                    <a:lnTo>
                      <a:pt x="257" y="650"/>
                    </a:lnTo>
                    <a:lnTo>
                      <a:pt x="291" y="702"/>
                    </a:lnTo>
                    <a:lnTo>
                      <a:pt x="328" y="751"/>
                    </a:lnTo>
                    <a:lnTo>
                      <a:pt x="369" y="797"/>
                    </a:lnTo>
                    <a:lnTo>
                      <a:pt x="413" y="841"/>
                    </a:lnTo>
                    <a:lnTo>
                      <a:pt x="459" y="882"/>
                    </a:lnTo>
                    <a:lnTo>
                      <a:pt x="509" y="919"/>
                    </a:lnTo>
                    <a:lnTo>
                      <a:pt x="562" y="951"/>
                    </a:lnTo>
                    <a:lnTo>
                      <a:pt x="617" y="981"/>
                    </a:lnTo>
                    <a:lnTo>
                      <a:pt x="673" y="1007"/>
                    </a:lnTo>
                    <a:lnTo>
                      <a:pt x="732" y="1027"/>
                    </a:lnTo>
                    <a:lnTo>
                      <a:pt x="791" y="1045"/>
                    </a:lnTo>
                    <a:lnTo>
                      <a:pt x="852" y="1057"/>
                    </a:lnTo>
                    <a:lnTo>
                      <a:pt x="913" y="1067"/>
                    </a:lnTo>
                    <a:lnTo>
                      <a:pt x="975" y="1070"/>
                    </a:lnTo>
                    <a:lnTo>
                      <a:pt x="1037" y="1070"/>
                    </a:lnTo>
                    <a:lnTo>
                      <a:pt x="1098" y="1066"/>
                    </a:lnTo>
                    <a:lnTo>
                      <a:pt x="1160" y="1056"/>
                    </a:lnTo>
                    <a:lnTo>
                      <a:pt x="1220" y="1042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rnd" cmpd="sng">
                <a:noFill/>
                <a:prstDash val="solid"/>
                <a:round/>
                <a:headEnd/>
                <a:tailEnd/>
              </a:ln>
              <a:effectLst>
                <a:innerShdw blurRad="152400" dist="38100">
                  <a:srgbClr val="4FA8D5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800" b="1"/>
              </a:p>
            </p:txBody>
          </p:sp>
          <p:sp>
            <p:nvSpPr>
              <p:cNvPr id="14355" name="Text Box 23"/>
              <p:cNvSpPr txBox="1">
                <a:spLocks noChangeArrowheads="1"/>
              </p:cNvSpPr>
              <p:nvPr/>
            </p:nvSpPr>
            <p:spPr bwMode="auto">
              <a:xfrm>
                <a:off x="2525066" y="4349708"/>
                <a:ext cx="2046932" cy="660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/>
                  <a:t>Образовательное учреждение</a:t>
                </a:r>
              </a:p>
            </p:txBody>
          </p:sp>
        </p:grpSp>
        <p:sp>
          <p:nvSpPr>
            <p:cNvPr id="14351" name="Text Box 23"/>
            <p:cNvSpPr txBox="1">
              <a:spLocks noChangeArrowheads="1"/>
            </p:cNvSpPr>
            <p:nvPr/>
          </p:nvSpPr>
          <p:spPr bwMode="auto">
            <a:xfrm>
              <a:off x="3528599" y="2716656"/>
              <a:ext cx="1513668" cy="309958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bg1"/>
                  </a:solidFill>
                </a:rPr>
                <a:t>Интеграция</a:t>
              </a:r>
            </a:p>
          </p:txBody>
        </p:sp>
      </p:grpSp>
      <p:sp>
        <p:nvSpPr>
          <p:cNvPr id="14340" name="Стрелка вниз 2"/>
          <p:cNvSpPr>
            <a:spLocks noChangeArrowheads="1"/>
          </p:cNvSpPr>
          <p:nvPr/>
        </p:nvSpPr>
        <p:spPr bwMode="auto">
          <a:xfrm>
            <a:off x="3714750" y="5111750"/>
            <a:ext cx="2047875" cy="4984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800" b="1"/>
          </a:p>
        </p:txBody>
      </p:sp>
      <p:sp>
        <p:nvSpPr>
          <p:cNvPr id="14341" name="Rectangle 24"/>
          <p:cNvSpPr>
            <a:spLocks noChangeArrowheads="1"/>
          </p:cNvSpPr>
          <p:nvPr/>
        </p:nvSpPr>
        <p:spPr bwMode="auto">
          <a:xfrm>
            <a:off x="592138" y="5803900"/>
            <a:ext cx="8288337" cy="5588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80000" anchor="ctr"/>
          <a:lstStyle/>
          <a:p>
            <a:pPr algn="ctr"/>
            <a:r>
              <a:rPr lang="ru-RU" sz="1600" b="1">
                <a:solidFill>
                  <a:srgbClr val="990000"/>
                </a:solidFill>
              </a:rPr>
              <a:t>Обеспечение устойчивых темпов качественного экономического роста</a:t>
            </a:r>
          </a:p>
          <a:p>
            <a:pPr algn="ctr"/>
            <a:r>
              <a:rPr lang="ru-RU" sz="1600" b="1">
                <a:solidFill>
                  <a:srgbClr val="990000"/>
                </a:solidFill>
              </a:rPr>
              <a:t>в субъектах Российской Федерации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1663" y="935038"/>
            <a:ext cx="8288337" cy="40132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1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424113" y="1060450"/>
            <a:ext cx="46640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профессионального образования</a:t>
            </a:r>
          </a:p>
        </p:txBody>
      </p:sp>
      <p:pic>
        <p:nvPicPr>
          <p:cNvPr id="14344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475" y="1552575"/>
            <a:ext cx="4905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4225" y="3822700"/>
            <a:ext cx="7985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icon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8913" y="3684588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Номер слайда 3"/>
          <p:cNvSpPr txBox="1">
            <a:spLocks noGrp="1"/>
          </p:cNvSpPr>
          <p:nvPr/>
        </p:nvSpPr>
        <p:spPr bwMode="auto">
          <a:xfrm>
            <a:off x="6750050" y="6367463"/>
            <a:ext cx="213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07467611-6332-4E43-A297-70F7438247A6}" type="slidenum">
              <a:rPr lang="ru-RU" sz="1800">
                <a:solidFill>
                  <a:srgbClr val="6B7995"/>
                </a:solidFill>
              </a:rPr>
              <a:pPr algn="r"/>
              <a:t>11</a:t>
            </a:fld>
            <a:endParaRPr lang="ru-RU" sz="1800">
              <a:solidFill>
                <a:srgbClr val="6B799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Rectangle 2" hidden="1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5362" name="think-cell Slide" r:id="rId20" imgW="0" imgH="0" progId="TCLayout.ActiveDocument.1">
              <p:embed/>
            </p:oleObj>
          </a:graphicData>
        </a:graphic>
      </p:graphicFrame>
      <p:sp>
        <p:nvSpPr>
          <p:cNvPr id="15363" name="AutoShap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863" y="1335088"/>
            <a:ext cx="1604962" cy="1427162"/>
          </a:xfrm>
          <a:prstGeom prst="roundRect">
            <a:avLst>
              <a:gd name="adj" fmla="val 775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lIns="27432" tIns="27432" rIns="27432" bIns="27432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Общие цели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364" name="AutoShap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3863" y="4519613"/>
            <a:ext cx="1604962" cy="2057400"/>
          </a:xfrm>
          <a:prstGeom prst="roundRect">
            <a:avLst>
              <a:gd name="adj" fmla="val 7750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lIns="27432" tIns="27432" rIns="27432" bIns="27432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Поддержи-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вающие инструменты и механизмы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365" name="AutoShap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3863" y="2814638"/>
            <a:ext cx="1604962" cy="1633537"/>
          </a:xfrm>
          <a:prstGeom prst="roundRect">
            <a:avLst>
              <a:gd name="adj" fmla="val 7750"/>
            </a:avLst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lIns="27432" tIns="27432" rIns="27432" bIns="27432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Источники высококвали-фицированных специалистов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366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-5400000">
            <a:off x="4598988" y="-1079500"/>
            <a:ext cx="1365250" cy="6318250"/>
          </a:xfrm>
          <a:prstGeom prst="homePlate">
            <a:avLst>
              <a:gd name="adj" fmla="val 21023"/>
            </a:avLst>
          </a:prstGeom>
          <a:solidFill>
            <a:schemeClr val="bg1">
              <a:alpha val="50195"/>
            </a:schemeClr>
          </a:solidFill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vert="eaVert" lIns="0" tIns="0" rIns="0" bIns="0" anchor="b"/>
          <a:lstStyle/>
          <a:p>
            <a:pPr marL="361950" indent="-1588">
              <a:lnSpc>
                <a:spcPct val="80000"/>
              </a:lnSpc>
              <a:spcBef>
                <a:spcPct val="30000"/>
              </a:spcBef>
            </a:pPr>
            <a:r>
              <a:rPr lang="ru-RU" sz="1200" b="1"/>
              <a:t>Общие</a:t>
            </a:r>
          </a:p>
          <a:p>
            <a:pPr marL="361950" indent="-1588">
              <a:lnSpc>
                <a:spcPct val="80000"/>
              </a:lnSpc>
              <a:spcBef>
                <a:spcPct val="30000"/>
              </a:spcBef>
            </a:pPr>
            <a:r>
              <a:rPr lang="ru-RU" sz="1200" b="1"/>
              <a:t>цели </a:t>
            </a:r>
          </a:p>
          <a:p>
            <a:pPr marL="361950" indent="-1588">
              <a:lnSpc>
                <a:spcPct val="80000"/>
              </a:lnSpc>
              <a:spcBef>
                <a:spcPct val="30000"/>
              </a:spcBef>
            </a:pPr>
            <a:endParaRPr lang="ru-RU" sz="1200" b="1"/>
          </a:p>
          <a:p>
            <a:pPr marL="361950" indent="-1588">
              <a:lnSpc>
                <a:spcPct val="80000"/>
              </a:lnSpc>
              <a:spcBef>
                <a:spcPct val="30000"/>
              </a:spcBef>
            </a:pPr>
            <a:endParaRPr lang="ru-RU" sz="1200" b="1"/>
          </a:p>
        </p:txBody>
      </p:sp>
      <p:sp>
        <p:nvSpPr>
          <p:cNvPr id="1536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960688" y="1638300"/>
            <a:ext cx="49037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В чем текущие проблемы в сфере компетенций и квалификаций в РФ - соответствует ли текущая динамика в сфере человеческого капитала перспективным потребностям экономики ?</a:t>
            </a:r>
          </a:p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Какая цель дорожной карты и как ее измерить - что такое высокопроизводительное рабочее место и высококвалифицированный специалист?</a:t>
            </a:r>
          </a:p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достичь цели - за счет каких источников и механизмов будут создаваться высококвалифицированные кадры для высокопроизводительных рабочих мест?</a:t>
            </a:r>
            <a:endParaRPr lang="en-US" sz="1000"/>
          </a:p>
        </p:txBody>
      </p:sp>
      <p:sp>
        <p:nvSpPr>
          <p:cNvPr id="1536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122488" y="2825750"/>
            <a:ext cx="2117725" cy="1693863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72000" rIns="0" bIns="91440"/>
          <a:lstStyle/>
          <a:p>
            <a:pPr marL="4763" algn="ctr" eaLnBrk="0" hangingPunct="0">
              <a:lnSpc>
                <a:spcPct val="90000"/>
              </a:lnSpc>
            </a:pPr>
            <a:r>
              <a:rPr lang="ru-RU" altLang="ko-KR" sz="1200" b="1">
                <a:ea typeface="Gulim" pitchFamily="34" charset="-127"/>
              </a:rPr>
              <a:t>Профессиональное образование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29113" y="3119438"/>
            <a:ext cx="189706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Что будет стимулировать инвестиции в повышение квалификации и обучение в течение жизни?</a:t>
            </a:r>
          </a:p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использовать новые технологии для развития дистанционного обучения?</a:t>
            </a:r>
            <a:endParaRPr lang="en-US" sz="1000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gray">
          <a:xfrm>
            <a:off x="2127250" y="4556125"/>
            <a:ext cx="6348413" cy="631825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18000" rIns="0" bIns="18000" anchor="ctr"/>
          <a:lstStyle/>
          <a:p>
            <a:pPr marL="360363" eaLnBrk="0" hangingPunct="0">
              <a:lnSpc>
                <a:spcPct val="90000"/>
              </a:lnSpc>
            </a:pPr>
            <a:r>
              <a:rPr lang="ru-RU" altLang="ko-KR" sz="1200" b="1"/>
              <a:t>Планирование</a:t>
            </a:r>
          </a:p>
          <a:p>
            <a:pPr marL="360363" eaLnBrk="0" hangingPunct="0">
              <a:lnSpc>
                <a:spcPct val="90000"/>
              </a:lnSpc>
            </a:pPr>
            <a:r>
              <a:rPr lang="ru-RU" altLang="ko-KR" sz="1200" b="1"/>
              <a:t>и мотивация</a:t>
            </a:r>
            <a:endParaRPr lang="en-US" altLang="ko-KR" sz="1200" b="1">
              <a:ea typeface="Gulim" pitchFamily="34" charset="-127"/>
            </a:endParaRPr>
          </a:p>
        </p:txBody>
      </p:sp>
      <p:sp>
        <p:nvSpPr>
          <p:cNvPr id="15371" name="Text Box 33"/>
          <p:cNvSpPr txBox="1">
            <a:spLocks noChangeArrowheads="1"/>
          </p:cNvSpPr>
          <p:nvPr/>
        </p:nvSpPr>
        <p:spPr bwMode="gray">
          <a:xfrm>
            <a:off x="3776663" y="4672013"/>
            <a:ext cx="20716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Какие специальности наиболее необходимы для развития экономики</a:t>
            </a:r>
            <a:endParaRPr lang="en-US" sz="1000"/>
          </a:p>
        </p:txBody>
      </p:sp>
      <p:sp>
        <p:nvSpPr>
          <p:cNvPr id="15372" name="Text Box 4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147888" y="3671888"/>
            <a:ext cx="2146300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обеспечить сотрудничество системы образования и работодателей</a:t>
            </a:r>
            <a:endParaRPr lang="en-US" sz="1000"/>
          </a:p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усилить общественный контроль за качеством образования?</a:t>
            </a:r>
          </a:p>
          <a:p>
            <a:pPr marL="177800" indent="-177800">
              <a:buClr>
                <a:schemeClr val="tx1"/>
              </a:buClr>
              <a:buFontTx/>
              <a:buAutoNum type="arabicPeriod"/>
            </a:pPr>
            <a:r>
              <a:rPr lang="ru-RU" sz="1000"/>
              <a:t>За счет чего увеличить академическую мобильность? </a:t>
            </a:r>
            <a:endParaRPr lang="en-US" sz="1000"/>
          </a:p>
        </p:txBody>
      </p:sp>
      <p:sp>
        <p:nvSpPr>
          <p:cNvPr id="15373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295775" y="2825750"/>
            <a:ext cx="1993900" cy="1693863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72000" rIns="0" bIns="91440"/>
          <a:lstStyle/>
          <a:p>
            <a:pPr marL="4763" algn="ctr" eaLnBrk="0" hangingPunct="0">
              <a:lnSpc>
                <a:spcPct val="90000"/>
              </a:lnSpc>
            </a:pPr>
            <a:r>
              <a:rPr lang="ru-RU" altLang="ko-KR" sz="1200" b="1">
                <a:ea typeface="Gulim" pitchFamily="34" charset="-127"/>
              </a:rPr>
              <a:t>ДПО</a:t>
            </a:r>
          </a:p>
          <a:p>
            <a:pPr marL="4763" algn="ctr" eaLnBrk="0" hangingPunct="0">
              <a:lnSpc>
                <a:spcPct val="90000"/>
              </a:lnSpc>
            </a:pPr>
            <a:endParaRPr lang="ru-RU" altLang="ko-KR" sz="1200" b="1">
              <a:ea typeface="Gulim" pitchFamily="34" charset="-127"/>
            </a:endParaRPr>
          </a:p>
          <a:p>
            <a:pPr marL="4763" algn="ctr" eaLnBrk="0" hangingPunct="0">
              <a:lnSpc>
                <a:spcPct val="90000"/>
              </a:lnSpc>
            </a:pPr>
            <a:endParaRPr lang="ru-RU" altLang="ko-KR" sz="1200" b="1">
              <a:ea typeface="Gulim" pitchFamily="34" charset="-127"/>
            </a:endParaRPr>
          </a:p>
          <a:p>
            <a:pPr marL="4763" algn="ctr" eaLnBrk="0" hangingPunct="0">
              <a:lnSpc>
                <a:spcPct val="90000"/>
              </a:lnSpc>
            </a:pPr>
            <a:endParaRPr lang="en-US" altLang="ko-KR" sz="1200" b="1">
              <a:ea typeface="Gulim" pitchFamily="34" charset="-127"/>
            </a:endParaRPr>
          </a:p>
        </p:txBody>
      </p:sp>
      <p:sp>
        <p:nvSpPr>
          <p:cNvPr id="1537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365875" y="2825750"/>
            <a:ext cx="2098675" cy="1693863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72000" rIns="0" bIns="91440"/>
          <a:lstStyle/>
          <a:p>
            <a:pPr marL="4763" algn="ctr" eaLnBrk="0" hangingPunct="0">
              <a:lnSpc>
                <a:spcPct val="90000"/>
              </a:lnSpc>
            </a:pPr>
            <a:r>
              <a:rPr lang="ru-RU" altLang="ko-KR" sz="1200" b="1">
                <a:ea typeface="Gulim" pitchFamily="34" charset="-127"/>
              </a:rPr>
              <a:t>Миграция</a:t>
            </a:r>
            <a:endParaRPr lang="en-US" altLang="ko-KR" sz="1200" b="1">
              <a:ea typeface="Gulim" pitchFamily="34" charset="-127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408738" y="3119438"/>
            <a:ext cx="18986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/>
          <a:lstStyle/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Что сделает Россию более привлекательной для квалифицированных специалистов из-за рубежа?</a:t>
            </a:r>
          </a:p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стимулировать внутреннюю миграцию для развития рынка труда?</a:t>
            </a:r>
            <a:endParaRPr lang="en-US" sz="1000"/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gray">
          <a:xfrm>
            <a:off x="2127250" y="5245100"/>
            <a:ext cx="6348413" cy="630238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18000" rIns="0" bIns="18000" anchor="ctr"/>
          <a:lstStyle/>
          <a:p>
            <a:pPr marL="360363" eaLnBrk="0" hangingPunct="0">
              <a:lnSpc>
                <a:spcPct val="90000"/>
              </a:lnSpc>
            </a:pPr>
            <a:r>
              <a:rPr lang="ru-RU" altLang="ko-KR" sz="1200" b="1"/>
              <a:t>Стандартизация</a:t>
            </a:r>
            <a:endParaRPr lang="en-US" altLang="ko-KR" sz="1200" b="1">
              <a:ea typeface="Gulim" pitchFamily="34" charset="-127"/>
            </a:endParaRPr>
          </a:p>
        </p:txBody>
      </p:sp>
      <p:sp>
        <p:nvSpPr>
          <p:cNvPr id="15377" name="Rectangle 14"/>
          <p:cNvSpPr>
            <a:spLocks noChangeArrowheads="1"/>
          </p:cNvSpPr>
          <p:nvPr/>
        </p:nvSpPr>
        <p:spPr bwMode="gray">
          <a:xfrm>
            <a:off x="2127250" y="5932488"/>
            <a:ext cx="6348413" cy="631825"/>
          </a:xfrm>
          <a:prstGeom prst="rect">
            <a:avLst/>
          </a:prstGeom>
          <a:noFill/>
          <a:ln w="28575" algn="ctr">
            <a:solidFill>
              <a:srgbClr val="3D6E81"/>
            </a:solidFill>
            <a:miter lim="800000"/>
            <a:headEnd/>
            <a:tailEnd/>
          </a:ln>
        </p:spPr>
        <p:txBody>
          <a:bodyPr lIns="0" tIns="18000" rIns="0" bIns="18000" anchor="ctr"/>
          <a:lstStyle/>
          <a:p>
            <a:pPr marL="360363" eaLnBrk="0" hangingPunct="0">
              <a:lnSpc>
                <a:spcPct val="90000"/>
              </a:lnSpc>
            </a:pPr>
            <a:r>
              <a:rPr lang="ru-RU" altLang="ko-KR" sz="1200" b="1"/>
              <a:t>Сертификация</a:t>
            </a:r>
            <a:endParaRPr lang="en-US" altLang="ko-KR" sz="1200" b="1">
              <a:ea typeface="Gulim" pitchFamily="34" charset="-127"/>
            </a:endParaRPr>
          </a:p>
        </p:txBody>
      </p:sp>
      <p:sp>
        <p:nvSpPr>
          <p:cNvPr id="15378" name="Text Box 33"/>
          <p:cNvSpPr txBox="1">
            <a:spLocks noChangeArrowheads="1"/>
          </p:cNvSpPr>
          <p:nvPr/>
        </p:nvSpPr>
        <p:spPr bwMode="gray">
          <a:xfrm>
            <a:off x="5940425" y="4672013"/>
            <a:ext cx="22383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228600" indent="-228600">
              <a:buClr>
                <a:schemeClr val="tx1"/>
              </a:buClr>
              <a:buFont typeface="Arial" charset="0"/>
              <a:buAutoNum type="arabicPeriod" startAt="2"/>
            </a:pPr>
            <a:r>
              <a:rPr lang="ru-RU" sz="1000"/>
              <a:t>Как обеспечить интерес граждан к приоритетным и дефицитным специальностям?</a:t>
            </a:r>
            <a:endParaRPr lang="en-US" sz="1000"/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gray">
          <a:xfrm>
            <a:off x="3776663" y="5391150"/>
            <a:ext cx="20716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Какие шаги необходимы для исполнения поручения Президента о создании проф. стандартов?</a:t>
            </a:r>
            <a:endParaRPr lang="en-US" sz="1000"/>
          </a:p>
        </p:txBody>
      </p:sp>
      <p:sp>
        <p:nvSpPr>
          <p:cNvPr id="15380" name="Text Box 33"/>
          <p:cNvSpPr txBox="1">
            <a:spLocks noChangeArrowheads="1"/>
          </p:cNvSpPr>
          <p:nvPr/>
        </p:nvSpPr>
        <p:spPr bwMode="gray">
          <a:xfrm>
            <a:off x="5940425" y="5391150"/>
            <a:ext cx="23812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228600" indent="-228600">
              <a:buClr>
                <a:schemeClr val="tx1"/>
              </a:buClr>
              <a:buFont typeface="Arial" charset="0"/>
              <a:buAutoNum type="arabicPeriod" startAt="2"/>
            </a:pPr>
            <a:r>
              <a:rPr lang="ru-RU" sz="1000"/>
              <a:t>Как обеспечить соответствие содержания проф. стандартов реальным запросам работодателей?</a:t>
            </a:r>
            <a:endParaRPr lang="en-US" sz="1000"/>
          </a:p>
        </p:txBody>
      </p:sp>
      <p:sp>
        <p:nvSpPr>
          <p:cNvPr id="15381" name="Text Box 33"/>
          <p:cNvSpPr txBox="1">
            <a:spLocks noChangeArrowheads="1"/>
          </p:cNvSpPr>
          <p:nvPr/>
        </p:nvSpPr>
        <p:spPr bwMode="gray">
          <a:xfrm>
            <a:off x="3776663" y="6062663"/>
            <a:ext cx="20716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82563" indent="-182563">
              <a:buClr>
                <a:schemeClr val="tx1"/>
              </a:buClr>
              <a:buFontTx/>
              <a:buAutoNum type="arabicPeriod"/>
            </a:pPr>
            <a:r>
              <a:rPr lang="ru-RU" sz="1000"/>
              <a:t>Как создать независимую систему сертификации компетенций и квалификаций?</a:t>
            </a:r>
            <a:endParaRPr lang="en-US" sz="1000"/>
          </a:p>
        </p:txBody>
      </p:sp>
      <p:sp>
        <p:nvSpPr>
          <p:cNvPr id="15382" name="Text Box 33"/>
          <p:cNvSpPr txBox="1">
            <a:spLocks noChangeArrowheads="1"/>
          </p:cNvSpPr>
          <p:nvPr/>
        </p:nvSpPr>
        <p:spPr bwMode="gray">
          <a:xfrm>
            <a:off x="5940425" y="5986463"/>
            <a:ext cx="2071688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228600" indent="-228600">
              <a:buClr>
                <a:schemeClr val="tx1"/>
              </a:buClr>
              <a:buFont typeface="Arial" charset="0"/>
              <a:buAutoNum type="arabicPeriod" startAt="2"/>
            </a:pPr>
            <a:r>
              <a:rPr lang="ru-RU" sz="1000"/>
              <a:t>Как обеспечить спрос на услуги добровольной сертификации компетенций?</a:t>
            </a:r>
            <a:endParaRPr lang="en-US" sz="1000"/>
          </a:p>
        </p:txBody>
      </p:sp>
      <p:sp>
        <p:nvSpPr>
          <p:cNvPr id="15383" name="Oval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46300" y="1866900"/>
            <a:ext cx="177800" cy="209550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384" name="Oval 14"/>
          <p:cNvSpPr>
            <a:spLocks noChangeArrowheads="1"/>
          </p:cNvSpPr>
          <p:nvPr/>
        </p:nvSpPr>
        <p:spPr bwMode="auto">
          <a:xfrm>
            <a:off x="2147888" y="4608513"/>
            <a:ext cx="177800" cy="209550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5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5385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9475" y="2857500"/>
            <a:ext cx="177800" cy="207963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86" name="Oval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7525" y="2857500"/>
            <a:ext cx="177800" cy="209550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3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146300" y="5332413"/>
            <a:ext cx="177800" cy="209550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6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5388" name="Oval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6300" y="6057900"/>
            <a:ext cx="177800" cy="211138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7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5389" name="Oval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15088" y="2857500"/>
            <a:ext cx="177800" cy="206375"/>
          </a:xfrm>
          <a:prstGeom prst="ellipse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4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076450" y="4556125"/>
            <a:ext cx="6597650" cy="202088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>
              <a:defRPr/>
            </a:pPr>
            <a:endParaRPr lang="ru-RU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076450" y="1335088"/>
            <a:ext cx="6597650" cy="1427162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>
              <a:defRPr/>
            </a:pPr>
            <a:endParaRPr lang="ru-RU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97625" y="2762250"/>
            <a:ext cx="2247900" cy="1793875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>
              <a:defRPr/>
            </a:pPr>
            <a:endParaRPr lang="ru-RU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92325" y="2762250"/>
            <a:ext cx="2166938" cy="179546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>
              <a:defRPr/>
            </a:pPr>
            <a:endParaRPr lang="ru-RU" dirty="0">
              <a:latin typeface="+mn-lt"/>
            </a:endParaRPr>
          </a:p>
        </p:txBody>
      </p:sp>
      <p:sp>
        <p:nvSpPr>
          <p:cNvPr id="15394" name="Rectangle 2"/>
          <p:cNvSpPr txBox="1">
            <a:spLocks noChangeArrowheads="1"/>
          </p:cNvSpPr>
          <p:nvPr/>
        </p:nvSpPr>
        <p:spPr bwMode="auto">
          <a:xfrm>
            <a:off x="12700" y="0"/>
            <a:ext cx="8137525" cy="9080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</a:rPr>
              <a:t>Создание национальной системы компетенций и квалификаций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6" hidden="1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6386" name="think-cell Slide" r:id="rId27" imgW="360" imgH="360" progId="TCLayout.ActiveDocument.1">
              <p:embed/>
            </p:oleObj>
          </a:graphicData>
        </a:graphic>
      </p:graphicFrame>
      <p:sp>
        <p:nvSpPr>
          <p:cNvPr id="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34975" y="163513"/>
            <a:ext cx="8274050" cy="831850"/>
          </a:xfrm>
          <a:prstGeom prst="rect">
            <a:avLst/>
          </a:prstGeom>
        </p:spPr>
        <p:txBody>
          <a:bodyPr/>
          <a:lstStyle/>
          <a:p>
            <a:pPr defTabSz="889000">
              <a:defRPr/>
            </a:pPr>
            <a:endParaRPr lang="ru-RU" sz="2400" kern="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388" name="Group 59"/>
          <p:cNvGrpSpPr>
            <a:grpSpLocks/>
          </p:cNvGrpSpPr>
          <p:nvPr/>
        </p:nvGrpSpPr>
        <p:grpSpPr bwMode="auto">
          <a:xfrm>
            <a:off x="2870200" y="5484813"/>
            <a:ext cx="1795463" cy="1095375"/>
            <a:chOff x="2480120" y="5315305"/>
            <a:chExt cx="1944920" cy="1096264"/>
          </a:xfrm>
        </p:grpSpPr>
        <p:sp>
          <p:nvSpPr>
            <p:cNvPr id="16421" name="TextBox 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480120" y="5994080"/>
              <a:ext cx="1944920" cy="417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ru-RU" sz="1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Работники</a:t>
              </a:r>
            </a:p>
          </p:txBody>
        </p:sp>
        <p:pic>
          <p:nvPicPr>
            <p:cNvPr id="16422" name="Picture 7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gray">
            <a:xfrm>
              <a:off x="2777673" y="5315305"/>
              <a:ext cx="1206502" cy="677294"/>
            </a:xfrm>
            <a:prstGeom prst="rect">
              <a:avLst/>
            </a:prstGeom>
            <a:noFill/>
            <a:ln w="9525" algn="ctr">
              <a:solidFill>
                <a:srgbClr val="4D4D4D"/>
              </a:solidFill>
              <a:miter lim="800000"/>
              <a:headEnd type="none" w="lg" len="lg"/>
              <a:tailEnd type="none" w="lg" len="lg"/>
            </a:ln>
          </p:spPr>
        </p:pic>
      </p:grpSp>
      <p:sp>
        <p:nvSpPr>
          <p:cNvPr id="16389" name="Text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975" y="1158875"/>
            <a:ext cx="78708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Цель: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Трансфер лучших международных практик повышения человеческого капитала в систему ДПО</a:t>
            </a:r>
          </a:p>
        </p:txBody>
      </p:sp>
      <p:sp>
        <p:nvSpPr>
          <p:cNvPr id="16390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09550" y="6459538"/>
            <a:ext cx="8724900" cy="328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>
                <a:solidFill>
                  <a:schemeClr val="bg1"/>
                </a:solidFill>
                <a:cs typeface="Arial" charset="0"/>
              </a:rPr>
              <a:t>Источник: Результаты обсуждения в подгруппах, анализ </a:t>
            </a:r>
            <a:r>
              <a:rPr lang="en-US" sz="800">
                <a:solidFill>
                  <a:schemeClr val="bg1"/>
                </a:solidFill>
                <a:cs typeface="Arial" charset="0"/>
              </a:rPr>
              <a:t>BCG</a:t>
            </a:r>
            <a:endParaRPr lang="ru-RU" sz="800" b="1">
              <a:solidFill>
                <a:schemeClr val="bg1"/>
              </a:solidFill>
            </a:endParaRPr>
          </a:p>
        </p:txBody>
      </p:sp>
      <p:grpSp>
        <p:nvGrpSpPr>
          <p:cNvPr id="16391" name="Group 69"/>
          <p:cNvGrpSpPr>
            <a:grpSpLocks/>
          </p:cNvGrpSpPr>
          <p:nvPr/>
        </p:nvGrpSpPr>
        <p:grpSpPr bwMode="auto">
          <a:xfrm>
            <a:off x="895350" y="3152775"/>
            <a:ext cx="1284288" cy="1096963"/>
            <a:chOff x="932979" y="4896335"/>
            <a:chExt cx="1390650" cy="1095933"/>
          </a:xfrm>
        </p:grpSpPr>
        <p:pic>
          <p:nvPicPr>
            <p:cNvPr id="16419" name="Picture 34" descr="Vollbild anzeigen">
              <a:hlinkClick r:id="rId29"/>
            </p:cNvPr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96483" y="4896335"/>
              <a:ext cx="1231902" cy="67729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6420" name="TextBox 3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32979" y="5671339"/>
              <a:ext cx="1390650" cy="3209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ru-RU" sz="1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Работодатели</a:t>
              </a:r>
              <a:endPara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392" name="TextBox 83"/>
          <p:cNvSpPr txBox="1">
            <a:spLocks noChangeArrowheads="1"/>
          </p:cNvSpPr>
          <p:nvPr/>
        </p:nvSpPr>
        <p:spPr bwMode="auto">
          <a:xfrm>
            <a:off x="1414463" y="5097463"/>
            <a:ext cx="11747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ДПП для сотрудников</a:t>
            </a:r>
          </a:p>
        </p:txBody>
      </p:sp>
      <p:grpSp>
        <p:nvGrpSpPr>
          <p:cNvPr id="16393" name="Group 58"/>
          <p:cNvGrpSpPr>
            <a:grpSpLocks/>
          </p:cNvGrpSpPr>
          <p:nvPr/>
        </p:nvGrpSpPr>
        <p:grpSpPr bwMode="auto">
          <a:xfrm>
            <a:off x="6081713" y="4546600"/>
            <a:ext cx="2433637" cy="1189038"/>
            <a:chOff x="4069582" y="5012871"/>
            <a:chExt cx="2635384" cy="1189954"/>
          </a:xfrm>
        </p:grpSpPr>
        <p:pic>
          <p:nvPicPr>
            <p:cNvPr id="16415" name="Picture 6" descr="VETI-Abu Dhabi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/>
            <a:srcRect l="4385" t="7303" r="4227" b="18913"/>
            <a:stretch>
              <a:fillRect/>
            </a:stretch>
          </p:blipFill>
          <p:spPr bwMode="auto">
            <a:xfrm>
              <a:off x="4200082" y="5012871"/>
              <a:ext cx="1231902" cy="67729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6416" name="TextBox 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69582" y="5782369"/>
              <a:ext cx="1550416" cy="420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ru-RU" sz="1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Образовательные организации (ОО)</a:t>
              </a:r>
              <a:endPara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6417" name="Picture 4" descr="http://www.universityaffairs.ca/margin-notes/wp-content/uploads/2012/02/e-learning2.jpg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5561695" y="5012872"/>
              <a:ext cx="1032616" cy="677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8" name="TextBox 5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43796" y="5782369"/>
              <a:ext cx="1161170" cy="420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ru-RU" sz="1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Электронный университет</a:t>
              </a:r>
              <a:endPara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394" name="Elbow Connector 132"/>
          <p:cNvCxnSpPr>
            <a:cxnSpLocks noChangeShapeType="1"/>
            <a:stCxn id="16420" idx="2"/>
            <a:endCxn id="0" idx="1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1554163" y="4232275"/>
            <a:ext cx="1573212" cy="1608138"/>
          </a:xfrm>
          <a:prstGeom prst="bentConnector2">
            <a:avLst/>
          </a:prstGeom>
          <a:noFill/>
          <a:ln w="9525" algn="ctr">
            <a:solidFill>
              <a:srgbClr val="79A2B3"/>
            </a:solidFill>
            <a:round/>
            <a:headEnd/>
            <a:tailEnd type="stealth" w="lg" len="lg"/>
          </a:ln>
        </p:spPr>
      </p:cxnSp>
      <p:pic>
        <p:nvPicPr>
          <p:cNvPr id="16395" name="Picture 3" descr="Russia_flag_30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3314700" y="1987550"/>
            <a:ext cx="782638" cy="4381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sp>
        <p:nvSpPr>
          <p:cNvPr id="90" name="Rectangle 89"/>
          <p:cNvSpPr/>
          <p:nvPr>
            <p:custDataLst>
              <p:tags r:id="rId7"/>
            </p:custDataLst>
          </p:nvPr>
        </p:nvSpPr>
        <p:spPr bwMode="auto">
          <a:xfrm>
            <a:off x="485775" y="1719263"/>
            <a:ext cx="7927975" cy="808037"/>
          </a:xfrm>
          <a:prstGeom prst="rect">
            <a:avLst/>
          </a:prstGeom>
          <a:noFill/>
          <a:ln w="19050" cap="flat" cmpd="sng" algn="ctr">
            <a:solidFill>
              <a:srgbClr val="9C332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>
              <a:defRPr/>
            </a:pPr>
            <a:endParaRPr lang="ru-RU" dirty="0">
              <a:latin typeface="+mn-lt"/>
            </a:endParaRPr>
          </a:p>
        </p:txBody>
      </p:sp>
      <p:sp>
        <p:nvSpPr>
          <p:cNvPr id="91" name="Rectangle 90"/>
          <p:cNvSpPr/>
          <p:nvPr>
            <p:custDataLst>
              <p:tags r:id="rId8"/>
            </p:custDataLst>
          </p:nvPr>
        </p:nvSpPr>
        <p:spPr bwMode="auto">
          <a:xfrm>
            <a:off x="585788" y="1781175"/>
            <a:ext cx="1325562" cy="355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defTabSz="889000">
              <a:defRPr/>
            </a:pPr>
            <a:r>
              <a:rPr lang="ru-RU" sz="1200" b="1" dirty="0">
                <a:solidFill>
                  <a:srgbClr val="C41300"/>
                </a:solidFill>
                <a:latin typeface="+mn-lt"/>
              </a:rPr>
              <a:t>Федеральный уровень</a:t>
            </a:r>
          </a:p>
        </p:txBody>
      </p:sp>
      <p:sp>
        <p:nvSpPr>
          <p:cNvPr id="16398" name="TextBox 9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70200" y="1733550"/>
            <a:ext cx="1579563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Минтруд России</a:t>
            </a:r>
          </a:p>
        </p:txBody>
      </p:sp>
      <p:cxnSp>
        <p:nvCxnSpPr>
          <p:cNvPr id="16399" name="Elbow Connector 132"/>
          <p:cNvCxnSpPr>
            <a:cxnSpLocks noChangeShapeType="1"/>
            <a:stCxn id="0" idx="1"/>
            <a:endCxn id="0" idx="0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522413" y="2206625"/>
            <a:ext cx="1792287" cy="946150"/>
          </a:xfrm>
          <a:prstGeom prst="bentConnector2">
            <a:avLst/>
          </a:prstGeom>
          <a:noFill/>
          <a:ln w="9525" algn="ctr">
            <a:solidFill>
              <a:srgbClr val="5BAD82"/>
            </a:solidFill>
            <a:round/>
            <a:headEnd/>
            <a:tailEnd type="stealth" w="lg" len="lg"/>
          </a:ln>
        </p:spPr>
      </p:cxnSp>
      <p:sp>
        <p:nvSpPr>
          <p:cNvPr id="16400" name="TextBox 97"/>
          <p:cNvSpPr txBox="1">
            <a:spLocks noChangeArrowheads="1"/>
          </p:cNvSpPr>
          <p:nvPr/>
        </p:nvSpPr>
        <p:spPr bwMode="auto">
          <a:xfrm>
            <a:off x="1539875" y="2543175"/>
            <a:ext cx="13223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Стимулирование работодателей на создание и внедрение ДПП</a:t>
            </a:r>
          </a:p>
        </p:txBody>
      </p:sp>
      <p:pic>
        <p:nvPicPr>
          <p:cNvPr id="16401" name="Picture 3" descr="Russia_flag_30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6959600" y="1987550"/>
            <a:ext cx="781050" cy="4381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sp>
        <p:nvSpPr>
          <p:cNvPr id="16402" name="TextBox 10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02363" y="1733550"/>
            <a:ext cx="1970087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Минобрнауки России</a:t>
            </a:r>
          </a:p>
        </p:txBody>
      </p:sp>
      <p:cxnSp>
        <p:nvCxnSpPr>
          <p:cNvPr id="16403" name="Elbow Connector 132"/>
          <p:cNvCxnSpPr>
            <a:cxnSpLocks noChangeShapeType="1"/>
            <a:stCxn id="0" idx="2"/>
            <a:endCxn id="0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6582569" y="3193256"/>
            <a:ext cx="2120900" cy="58578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D4D4D"/>
            </a:solidFill>
            <a:round/>
            <a:headEnd/>
            <a:tailEnd type="stealth" w="lg" len="lg"/>
          </a:ln>
        </p:spPr>
      </p:cxnSp>
      <p:sp>
        <p:nvSpPr>
          <p:cNvPr id="16404" name="TextBox 108"/>
          <p:cNvSpPr txBox="1">
            <a:spLocks noChangeArrowheads="1"/>
          </p:cNvSpPr>
          <p:nvPr/>
        </p:nvSpPr>
        <p:spPr bwMode="auto">
          <a:xfrm>
            <a:off x="4695825" y="5811838"/>
            <a:ext cx="27447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ДПП в том числе через интернет</a:t>
            </a:r>
          </a:p>
        </p:txBody>
      </p:sp>
      <p:cxnSp>
        <p:nvCxnSpPr>
          <p:cNvPr id="16405" name="Elbow Connector 132"/>
          <p:cNvCxnSpPr>
            <a:cxnSpLocks noChangeShapeType="1"/>
            <a:stCxn id="0" idx="2"/>
            <a:endCxn id="0" idx="0"/>
          </p:cNvCxnSpPr>
          <p:nvPr>
            <p:custDataLst>
              <p:tags r:id="rId14"/>
            </p:custDataLst>
          </p:nvPr>
        </p:nvCxnSpPr>
        <p:spPr bwMode="auto">
          <a:xfrm rot="5400000">
            <a:off x="5999957" y="3196431"/>
            <a:ext cx="2120900" cy="579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4D4D4D"/>
            </a:solidFill>
            <a:round/>
            <a:headEnd/>
            <a:tailEnd type="stealth" w="lg" len="lg"/>
          </a:ln>
        </p:spPr>
      </p:cxnSp>
      <p:sp>
        <p:nvSpPr>
          <p:cNvPr id="16406" name="TextBox 115"/>
          <p:cNvSpPr txBox="1">
            <a:spLocks noChangeArrowheads="1"/>
          </p:cNvSpPr>
          <p:nvPr/>
        </p:nvSpPr>
        <p:spPr bwMode="auto">
          <a:xfrm>
            <a:off x="7918450" y="3724275"/>
            <a:ext cx="1016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Стимулирование развития дистанционного  ДПО </a:t>
            </a:r>
          </a:p>
        </p:txBody>
      </p:sp>
      <p:sp>
        <p:nvSpPr>
          <p:cNvPr id="16407" name="TextBox 116"/>
          <p:cNvSpPr txBox="1">
            <a:spLocks noChangeArrowheads="1"/>
          </p:cNvSpPr>
          <p:nvPr/>
        </p:nvSpPr>
        <p:spPr bwMode="auto">
          <a:xfrm>
            <a:off x="5538788" y="3808413"/>
            <a:ext cx="11668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Стимулирование развития программ ДПП на базе ОО</a:t>
            </a:r>
          </a:p>
        </p:txBody>
      </p:sp>
      <p:cxnSp>
        <p:nvCxnSpPr>
          <p:cNvPr id="16408" name="Elbow Connector 132"/>
          <p:cNvCxnSpPr>
            <a:cxnSpLocks noChangeShapeType="1"/>
            <a:stCxn id="0" idx="2"/>
            <a:endCxn id="0" idx="0"/>
          </p:cNvCxnSpPr>
          <p:nvPr>
            <p:custDataLst>
              <p:tags r:id="rId15"/>
            </p:custDataLst>
          </p:nvPr>
        </p:nvCxnSpPr>
        <p:spPr bwMode="auto">
          <a:xfrm rot="5400000">
            <a:off x="2174081" y="3953669"/>
            <a:ext cx="3059113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5BAD82"/>
            </a:solidFill>
            <a:round/>
            <a:headEnd/>
            <a:tailEnd type="stealth" w="lg" len="lg"/>
          </a:ln>
        </p:spPr>
      </p:cxnSp>
      <p:cxnSp>
        <p:nvCxnSpPr>
          <p:cNvPr id="16409" name="Elbow Connector 132"/>
          <p:cNvCxnSpPr>
            <a:cxnSpLocks noChangeShapeType="1"/>
            <a:stCxn id="16418" idx="2"/>
            <a:endCxn id="0" idx="3"/>
          </p:cNvCxnSpPr>
          <p:nvPr>
            <p:custDataLst>
              <p:tags r:id="rId16"/>
            </p:custDataLst>
          </p:nvPr>
        </p:nvCxnSpPr>
        <p:spPr bwMode="auto">
          <a:xfrm rot="5400000">
            <a:off x="6075363" y="3919538"/>
            <a:ext cx="87312" cy="3719512"/>
          </a:xfrm>
          <a:prstGeom prst="bentConnector2">
            <a:avLst/>
          </a:prstGeom>
          <a:noFill/>
          <a:ln w="9525" algn="ctr">
            <a:solidFill>
              <a:srgbClr val="79A2B3"/>
            </a:solidFill>
            <a:round/>
            <a:headEnd/>
            <a:tailEnd type="stealth" w="lg" len="lg"/>
          </a:ln>
        </p:spPr>
      </p:cxnSp>
      <p:sp>
        <p:nvSpPr>
          <p:cNvPr id="16410" name="TextBox 128"/>
          <p:cNvSpPr txBox="1">
            <a:spLocks noChangeArrowheads="1"/>
          </p:cNvSpPr>
          <p:nvPr/>
        </p:nvSpPr>
        <p:spPr bwMode="auto">
          <a:xfrm>
            <a:off x="3697288" y="3783013"/>
            <a:ext cx="1320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171450" indent="-171450"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ru-RU" sz="900">
                <a:solidFill>
                  <a:srgbClr val="000000"/>
                </a:solidFill>
                <a:cs typeface="Tahoma" pitchFamily="34" charset="0"/>
              </a:rPr>
              <a:t>Создание механизма оценки квалификаций и планирования переподготовки госслужащих</a:t>
            </a:r>
          </a:p>
          <a:p>
            <a:pPr marL="171450" indent="-171450">
              <a:buClr>
                <a:srgbClr val="177B57"/>
              </a:buClr>
              <a:buSzPct val="100000"/>
              <a:buFont typeface="Arial" charset="0"/>
              <a:buChar char="•"/>
            </a:pPr>
            <a:r>
              <a:rPr lang="ru-RU" sz="900">
                <a:solidFill>
                  <a:srgbClr val="000000"/>
                </a:solidFill>
                <a:cs typeface="Tahoma" pitchFamily="34" charset="0"/>
              </a:rPr>
              <a:t>Перевод части ДПП для гос служащих в интернет</a:t>
            </a:r>
          </a:p>
        </p:txBody>
      </p:sp>
      <p:cxnSp>
        <p:nvCxnSpPr>
          <p:cNvPr id="16411" name="Elbow Connector 132"/>
          <p:cNvCxnSpPr>
            <a:cxnSpLocks noChangeShapeType="1"/>
            <a:stCxn id="16416" idx="2"/>
            <a:endCxn id="0" idx="3"/>
          </p:cNvCxnSpPr>
          <p:nvPr>
            <p:custDataLst>
              <p:tags r:id="rId17"/>
            </p:custDataLst>
          </p:nvPr>
        </p:nvCxnSpPr>
        <p:spPr bwMode="auto">
          <a:xfrm rot="5400000">
            <a:off x="5484813" y="4510088"/>
            <a:ext cx="87312" cy="2538412"/>
          </a:xfrm>
          <a:prstGeom prst="bentConnector2">
            <a:avLst/>
          </a:prstGeom>
          <a:noFill/>
          <a:ln w="9525" algn="ctr">
            <a:solidFill>
              <a:srgbClr val="79A2B3"/>
            </a:solidFill>
            <a:round/>
            <a:headEnd/>
            <a:tailEnd type="stealth" w="lg" len="lg"/>
          </a:ln>
        </p:spPr>
      </p:cxnSp>
      <p:sp>
        <p:nvSpPr>
          <p:cNvPr id="16412" name="TextBox 143"/>
          <p:cNvSpPr txBox="1">
            <a:spLocks noChangeArrowheads="1"/>
          </p:cNvSpPr>
          <p:nvPr/>
        </p:nvSpPr>
        <p:spPr bwMode="auto">
          <a:xfrm>
            <a:off x="5724525" y="2738438"/>
            <a:ext cx="15541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sz="900"/>
              <a:t>Развитие  и распространение образовательных технологий в сфере   ДПО</a:t>
            </a:r>
            <a:endParaRPr lang="ru-RU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413" name="Elbow Connector 132"/>
          <p:cNvCxnSpPr>
            <a:cxnSpLocks noChangeShapeType="1"/>
            <a:stCxn id="0" idx="2"/>
            <a:endCxn id="0" idx="3"/>
          </p:cNvCxnSpPr>
          <p:nvPr>
            <p:custDataLst>
              <p:tags r:id="rId18"/>
            </p:custDataLst>
          </p:nvPr>
        </p:nvCxnSpPr>
        <p:spPr bwMode="auto">
          <a:xfrm rot="5400000">
            <a:off x="4187032" y="329406"/>
            <a:ext cx="1066800" cy="5259387"/>
          </a:xfrm>
          <a:prstGeom prst="bentConnector2">
            <a:avLst/>
          </a:prstGeom>
          <a:noFill/>
          <a:ln w="9525" algn="ctr">
            <a:solidFill>
              <a:srgbClr val="4D4D4D"/>
            </a:solidFill>
            <a:round/>
            <a:headEnd/>
            <a:tailEnd type="stealth" w="lg" len="lg"/>
          </a:ln>
        </p:spPr>
      </p:cxnSp>
      <p:sp>
        <p:nvSpPr>
          <p:cNvPr id="16414" name="Rectangle 2"/>
          <p:cNvSpPr>
            <a:spLocks noChangeArrowheads="1"/>
          </p:cNvSpPr>
          <p:nvPr/>
        </p:nvSpPr>
        <p:spPr bwMode="auto">
          <a:xfrm>
            <a:off x="0" y="12700"/>
            <a:ext cx="7897813" cy="763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>
              <a:lnSpc>
                <a:spcPct val="85000"/>
              </a:lnSpc>
            </a:pPr>
            <a:endParaRPr lang="ru-RU" sz="2400">
              <a:solidFill>
                <a:schemeClr val="bg1"/>
              </a:solidFill>
              <a:cs typeface="Tahoma" pitchFamily="34" charset="0"/>
            </a:endParaRPr>
          </a:p>
          <a:p>
            <a:pPr marL="406400" indent="-406400" algn="ctr">
              <a:lnSpc>
                <a:spcPct val="85000"/>
              </a:lnSpc>
            </a:pPr>
            <a:r>
              <a:rPr lang="ru-RU" sz="2400" b="1">
                <a:solidFill>
                  <a:schemeClr val="bg1"/>
                </a:solidFill>
                <a:cs typeface="Tahoma" pitchFamily="34" charset="0"/>
              </a:rPr>
              <a:t>ДПО: ориентация системы на обеспечение конкурентоспособности экономики</a:t>
            </a:r>
            <a:endParaRPr lang="ru-RU" sz="2400" b="1">
              <a:solidFill>
                <a:schemeClr val="bg1"/>
              </a:solidFill>
            </a:endParaRPr>
          </a:p>
          <a:p>
            <a:pPr marL="406400" indent="-406400" algn="ctr">
              <a:lnSpc>
                <a:spcPct val="85000"/>
              </a:lnSpc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/>
              <a:t>Основные понятия в соответствии с ТК РФ</a:t>
            </a:r>
          </a:p>
        </p:txBody>
      </p:sp>
      <p:sp>
        <p:nvSpPr>
          <p:cNvPr id="17411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8AC852-8714-4140-BC3F-7172BB47ADF2}" type="datetime1">
              <a:rPr lang="ru-RU" smtClean="0"/>
              <a:pPr/>
              <a:t>04.03.2013</a:t>
            </a:fld>
            <a:endParaRPr lang="ru-RU" smtClean="0"/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5003800" y="1508125"/>
            <a:ext cx="30527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D2D87"/>
                </a:solidFill>
              </a:rPr>
              <a:t>ОСНОВНЫЕ ПОНЯТИЯ  в ТК</a:t>
            </a:r>
          </a:p>
          <a:p>
            <a:endParaRPr lang="ru-RU" b="1"/>
          </a:p>
          <a:p>
            <a:r>
              <a:rPr lang="ru-RU" sz="1600" b="1">
                <a:solidFill>
                  <a:srgbClr val="C00000"/>
                </a:solidFill>
              </a:rPr>
              <a:t>Профессиональный стандарт</a:t>
            </a:r>
            <a:r>
              <a:rPr lang="ru-RU" sz="1600">
                <a:solidFill>
                  <a:srgbClr val="C00000"/>
                </a:solidFill>
              </a:rPr>
              <a:t> </a:t>
            </a:r>
            <a:r>
              <a:rPr lang="ru-RU" sz="1600">
                <a:solidFill>
                  <a:srgbClr val="2D2D87"/>
                </a:solidFill>
              </a:rPr>
              <a:t>– характеристика квалификации, необходимой работнику для осуществления определенного вида профессиональной деятельности</a:t>
            </a:r>
          </a:p>
          <a:p>
            <a:endParaRPr lang="ru-RU" sz="1600">
              <a:solidFill>
                <a:srgbClr val="2D2D87"/>
              </a:solidFill>
            </a:endParaRPr>
          </a:p>
          <a:p>
            <a:r>
              <a:rPr lang="ru-RU" sz="1600" b="1">
                <a:solidFill>
                  <a:srgbClr val="C00000"/>
                </a:solidFill>
              </a:rPr>
              <a:t>Квалификация работника</a:t>
            </a:r>
            <a:r>
              <a:rPr lang="ru-RU" sz="1600">
                <a:solidFill>
                  <a:srgbClr val="2D2D87"/>
                </a:solidFill>
              </a:rPr>
              <a:t> – уровень знаний, умений, профессиональных навыков и опыта работы работника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8750" y="311150"/>
            <a:ext cx="7897813" cy="763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>
              <a:lnSpc>
                <a:spcPct val="85000"/>
              </a:lnSpc>
            </a:pPr>
            <a:endParaRPr lang="ru-RU" sz="2400">
              <a:solidFill>
                <a:schemeClr val="bg1"/>
              </a:solidFill>
              <a:cs typeface="Tahoma" pitchFamily="34" charset="0"/>
            </a:endParaRPr>
          </a:p>
          <a:p>
            <a:pPr marL="406400" indent="-406400" algn="ctr">
              <a:lnSpc>
                <a:spcPct val="85000"/>
              </a:lnSpc>
            </a:pPr>
            <a:r>
              <a:rPr lang="ru-RU" sz="2400" b="1">
                <a:solidFill>
                  <a:schemeClr val="bg1"/>
                </a:solidFill>
                <a:cs typeface="Tahoma" pitchFamily="34" charset="0"/>
              </a:rPr>
              <a:t>Профессиональные стандарты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71475" y="1508125"/>
            <a:ext cx="4129088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Указ</a:t>
            </a:r>
            <a:r>
              <a:rPr lang="ru-RU">
                <a:solidFill>
                  <a:srgbClr val="C00000"/>
                </a:solidFill>
              </a:rPr>
              <a:t> Президента Российской Федерации                    № </a:t>
            </a:r>
            <a:r>
              <a:rPr lang="ru-RU" b="1">
                <a:solidFill>
                  <a:srgbClr val="C00000"/>
                </a:solidFill>
              </a:rPr>
              <a:t>597 </a:t>
            </a:r>
            <a:r>
              <a:rPr lang="ru-RU" b="1">
                <a:solidFill>
                  <a:srgbClr val="2D2D87"/>
                </a:solidFill>
              </a:rPr>
              <a:t>«О мероприятиях по реализации государственной социальной политики»</a:t>
            </a:r>
          </a:p>
          <a:p>
            <a:endParaRPr lang="ru-RU">
              <a:solidFill>
                <a:srgbClr val="2D2D87"/>
              </a:solidFill>
            </a:endParaRPr>
          </a:p>
          <a:p>
            <a:r>
              <a:rPr lang="ru-RU">
                <a:solidFill>
                  <a:srgbClr val="2D2D87"/>
                </a:solidFill>
              </a:rPr>
              <a:t>1. Правительству Российской Федерации:</a:t>
            </a:r>
          </a:p>
          <a:p>
            <a:r>
              <a:rPr lang="ru-RU">
                <a:solidFill>
                  <a:srgbClr val="2D2D87"/>
                </a:solidFill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ru-RU">
                <a:solidFill>
                  <a:srgbClr val="2D2D87"/>
                </a:solidFill>
              </a:rPr>
              <a:t>б) подготовить и внести до 1 сентября 2012 г. в Государственную Думу Федерального Собрания Российской Федерации проект федерального закона о внесении в законодательство Российской Федерации изменений, касающихся разработки, утверждения и применения профессиональных стандартов;</a:t>
            </a:r>
          </a:p>
          <a:p>
            <a:pPr>
              <a:spcBef>
                <a:spcPts val="600"/>
              </a:spcBef>
            </a:pPr>
            <a:r>
              <a:rPr lang="ru-RU">
                <a:solidFill>
                  <a:srgbClr val="2D2D87"/>
                </a:solidFill>
              </a:rPr>
              <a:t>в) утвердить до 1 декабря 2012 г. план разработки профессиональных стандартов;</a:t>
            </a:r>
          </a:p>
          <a:p>
            <a:pPr>
              <a:spcBef>
                <a:spcPts val="600"/>
              </a:spcBef>
            </a:pPr>
            <a:r>
              <a:rPr lang="ru-RU">
                <a:solidFill>
                  <a:srgbClr val="2D2D87"/>
                </a:solidFill>
              </a:rPr>
              <a:t>г) разработать к 2015 году и утвердить не менее </a:t>
            </a:r>
            <a:r>
              <a:rPr lang="ru-RU" b="1">
                <a:solidFill>
                  <a:srgbClr val="C00000"/>
                </a:solidFill>
              </a:rPr>
              <a:t>800 профессиональных стандартов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692150"/>
            <a:ext cx="7534275" cy="720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/>
            <a:endParaRPr lang="ru-RU" sz="2000" b="1">
              <a:solidFill>
                <a:schemeClr val="bg1"/>
              </a:solidFill>
            </a:endParaRPr>
          </a:p>
          <a:p>
            <a:pPr marL="406400" indent="-406400" algn="ctr"/>
            <a:endParaRPr lang="ru-RU" sz="2000" b="1">
              <a:solidFill>
                <a:schemeClr val="bg1"/>
              </a:solidFill>
            </a:endParaRPr>
          </a:p>
          <a:p>
            <a:pPr marL="406400" indent="-406400" algn="ctr"/>
            <a:r>
              <a:rPr lang="ru-RU" sz="2000" b="1">
                <a:solidFill>
                  <a:schemeClr val="bg1"/>
                </a:solidFill>
              </a:rPr>
              <a:t>Государственная программа Российской Федерации «Развитие образования» на 2013-2020 годы</a:t>
            </a:r>
          </a:p>
          <a:p>
            <a:pPr marL="406400" indent="-406400" algn="ctr"/>
            <a:endParaRPr lang="ru-RU" sz="2000" b="1">
              <a:solidFill>
                <a:schemeClr val="bg1"/>
              </a:solidFill>
            </a:endParaRPr>
          </a:p>
          <a:p>
            <a:pPr marL="406400" indent="-406400" algn="ctr">
              <a:lnSpc>
                <a:spcPct val="85000"/>
              </a:lnSpc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288" y="1557338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2D2D87"/>
                </a:solidFill>
              </a:rPr>
              <a:t>Подпрограмма 1 </a:t>
            </a:r>
          </a:p>
          <a:p>
            <a:r>
              <a:rPr lang="ru-RU" sz="1800" b="1">
                <a:solidFill>
                  <a:srgbClr val="CC0000"/>
                </a:solidFill>
              </a:rPr>
              <a:t>«Развитие профессионального образования»</a:t>
            </a:r>
          </a:p>
          <a:p>
            <a:endParaRPr lang="ru-RU" sz="1800" b="1">
              <a:solidFill>
                <a:srgbClr val="CC0000"/>
              </a:solidFill>
            </a:endParaRPr>
          </a:p>
          <a:p>
            <a:r>
              <a:rPr lang="ru-RU" sz="1600" b="1">
                <a:solidFill>
                  <a:srgbClr val="2D2D87"/>
                </a:solidFill>
              </a:rPr>
              <a:t>Принципиальные изменения в системе профессионального образования : </a:t>
            </a:r>
          </a:p>
          <a:p>
            <a:endParaRPr lang="ru-RU" sz="1600" b="1">
              <a:solidFill>
                <a:srgbClr val="2D2D87"/>
              </a:solidFill>
            </a:endParaRPr>
          </a:p>
          <a:p>
            <a:r>
              <a:rPr lang="ru-RU" b="1">
                <a:solidFill>
                  <a:srgbClr val="2D2D87"/>
                </a:solidFill>
              </a:rPr>
              <a:t>формирование </a:t>
            </a:r>
            <a:r>
              <a:rPr lang="ru-RU" b="1">
                <a:solidFill>
                  <a:srgbClr val="CC0000"/>
                </a:solidFill>
              </a:rPr>
              <a:t>современной системы непрерывного образования</a:t>
            </a:r>
            <a:r>
              <a:rPr lang="ru-RU" b="1">
                <a:solidFill>
                  <a:srgbClr val="2D2D87"/>
                </a:solidFill>
              </a:rPr>
              <a:t>, включая дополнительное профессиональное и открытое образование </a:t>
            </a:r>
          </a:p>
          <a:p>
            <a:endParaRPr lang="ru-RU" b="1">
              <a:solidFill>
                <a:srgbClr val="2D2D87"/>
              </a:solidFill>
            </a:endParaRPr>
          </a:p>
          <a:p>
            <a:r>
              <a:rPr lang="ru-RU" b="1">
                <a:solidFill>
                  <a:srgbClr val="2D2D87"/>
                </a:solidFill>
              </a:rPr>
              <a:t>пересмотр </a:t>
            </a:r>
            <a:r>
              <a:rPr lang="ru-RU" b="1">
                <a:solidFill>
                  <a:srgbClr val="CC0000"/>
                </a:solidFill>
              </a:rPr>
              <a:t>структуры, содержания и технологий</a:t>
            </a:r>
            <a:r>
              <a:rPr lang="ru-RU" b="1">
                <a:solidFill>
                  <a:srgbClr val="2D2D87"/>
                </a:solidFill>
              </a:rPr>
              <a:t> реализации образовательных программ с учетом </a:t>
            </a:r>
            <a:r>
              <a:rPr lang="ru-RU" b="1">
                <a:solidFill>
                  <a:srgbClr val="CC0000"/>
                </a:solidFill>
              </a:rPr>
              <a:t>требований работодателей,обучающихся</a:t>
            </a:r>
            <a:r>
              <a:rPr lang="ru-RU" b="1">
                <a:solidFill>
                  <a:srgbClr val="2D2D87"/>
                </a:solidFill>
              </a:rPr>
              <a:t>, а также с учетом </a:t>
            </a:r>
            <a:r>
              <a:rPr lang="ru-RU" b="1">
                <a:solidFill>
                  <a:srgbClr val="CC0000"/>
                </a:solidFill>
              </a:rPr>
              <a:t>прогноза рынка труда</a:t>
            </a:r>
            <a:r>
              <a:rPr lang="ru-RU" b="1">
                <a:solidFill>
                  <a:srgbClr val="2D2D87"/>
                </a:solidFill>
              </a:rPr>
              <a:t> и социально-культурного и экономического развития </a:t>
            </a:r>
          </a:p>
          <a:p>
            <a:endParaRPr lang="ru-RU" b="1">
              <a:solidFill>
                <a:srgbClr val="2D2D87"/>
              </a:solidFill>
            </a:endParaRPr>
          </a:p>
          <a:p>
            <a:r>
              <a:rPr lang="ru-RU" b="1">
                <a:solidFill>
                  <a:srgbClr val="2D2D87"/>
                </a:solidFill>
              </a:rPr>
              <a:t>нормативно обеспечить реальное </a:t>
            </a:r>
            <a:r>
              <a:rPr lang="ru-RU" b="1">
                <a:solidFill>
                  <a:srgbClr val="CC0000"/>
                </a:solidFill>
              </a:rPr>
              <a:t>вовлечение работодателей</a:t>
            </a:r>
            <a:r>
              <a:rPr lang="ru-RU" b="1">
                <a:solidFill>
                  <a:srgbClr val="2D2D87"/>
                </a:solidFill>
              </a:rPr>
              <a:t> и представителей местного сообщества в </a:t>
            </a:r>
            <a:r>
              <a:rPr lang="ru-RU" b="1">
                <a:solidFill>
                  <a:srgbClr val="CC0000"/>
                </a:solidFill>
              </a:rPr>
              <a:t>управление</a:t>
            </a:r>
            <a:r>
              <a:rPr lang="ru-RU" b="1">
                <a:solidFill>
                  <a:srgbClr val="2D2D87"/>
                </a:solidFill>
              </a:rPr>
              <a:t> системами и институтами профессионального образования </a:t>
            </a:r>
          </a:p>
          <a:p>
            <a:endParaRPr lang="ru-RU" b="1">
              <a:solidFill>
                <a:srgbClr val="2D2D87"/>
              </a:solidFill>
            </a:endParaRPr>
          </a:p>
          <a:p>
            <a:r>
              <a:rPr lang="ru-RU" b="1">
                <a:solidFill>
                  <a:srgbClr val="CC0000"/>
                </a:solidFill>
              </a:rPr>
              <a:t>массовая подготовка</a:t>
            </a:r>
            <a:r>
              <a:rPr lang="ru-RU" b="1">
                <a:solidFill>
                  <a:srgbClr val="2D2D87"/>
                </a:solidFill>
              </a:rPr>
              <a:t> специалистов для рынка труда, создание </a:t>
            </a:r>
            <a:r>
              <a:rPr lang="ru-RU" b="1">
                <a:solidFill>
                  <a:srgbClr val="CC0000"/>
                </a:solidFill>
              </a:rPr>
              <a:t>центров сертификации квалификаций</a:t>
            </a:r>
            <a:r>
              <a:rPr lang="ru-RU" b="1">
                <a:solidFill>
                  <a:srgbClr val="2D2D87"/>
                </a:solidFill>
              </a:rPr>
              <a:t>, корпоративных образовательных организаций </a:t>
            </a:r>
          </a:p>
          <a:p>
            <a:endParaRPr lang="ru-RU" b="1">
              <a:solidFill>
                <a:srgbClr val="2D2D87"/>
              </a:solidFill>
            </a:endParaRPr>
          </a:p>
          <a:p>
            <a:r>
              <a:rPr lang="ru-RU" b="1">
                <a:solidFill>
                  <a:srgbClr val="2D2D87"/>
                </a:solidFill>
              </a:rPr>
              <a:t>выстраивание </a:t>
            </a:r>
            <a:r>
              <a:rPr lang="ru-RU" b="1">
                <a:solidFill>
                  <a:srgbClr val="CC0000"/>
                </a:solidFill>
              </a:rPr>
              <a:t>гибких (модульных) траектории</a:t>
            </a:r>
            <a:r>
              <a:rPr lang="ru-RU" b="1">
                <a:solidFill>
                  <a:srgbClr val="2D2D87"/>
                </a:solidFill>
              </a:rPr>
              <a:t> освоения новых компетенций как по запросам населения, так и по заказу компаний </a:t>
            </a:r>
          </a:p>
          <a:p>
            <a:endParaRPr lang="ru-RU" b="1">
              <a:solidFill>
                <a:srgbClr val="A50021"/>
              </a:solidFill>
            </a:endParaRPr>
          </a:p>
          <a:p>
            <a:r>
              <a:rPr lang="ru-RU" b="1">
                <a:solidFill>
                  <a:srgbClr val="2D2D87"/>
                </a:solidFill>
              </a:rPr>
              <a:t>окрытость</a:t>
            </a:r>
            <a:r>
              <a:rPr lang="ru-RU" b="1">
                <a:solidFill>
                  <a:srgbClr val="A50021"/>
                </a:solidFill>
              </a:rPr>
              <a:t> системы </a:t>
            </a:r>
            <a:endParaRPr lang="ru-RU" sz="1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B030D-E597-4825-9BC3-6E1D1EE808E6}" type="slidenum">
              <a:rPr lang="ru-RU" smtClean="0"/>
              <a:pPr/>
              <a:t>16</a:t>
            </a:fld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88640"/>
          <a:ext cx="8568952" cy="584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081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План разработки профессиональных стандартов на 2012-2015 годы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ru-RU" sz="1800" b="1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Правительства Российской Федерации от 29.11.2012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2204-р)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508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Подготовка проекта постановления Правительства Российской Федерации, предусматривающего утверждение порядка разработки профессиональных стандартов 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40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Формирование Экспертного совета по профессиональным стандартам при Министерстве труда и социальной защиты Российской Федерации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40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Подготовка методических рекомендаций по разработке профессионального стандарта и макета профессионального стандарта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79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Разработка уровней квалификаций для целей разработки  профессиональных стандартов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196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профессиональных стандартов: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400 – в 2013 г.;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400 – в 2014 г.</a:t>
                      </a:r>
                      <a:endParaRPr lang="ru-RU" sz="1400" kern="1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88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Создание информационного ресурса по вопросам развития системы квалификаций, включая разработку и утверждение профессиональных стандартов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404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Создание и ведение общедоступной</a:t>
                      </a:r>
                      <a:r>
                        <a:rPr lang="en-US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базы данных профессиональных сообществ и их членов</a:t>
                      </a:r>
                      <a:endParaRPr lang="ru-RU" sz="16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32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предложений по образованию комиссии при Правительстве РФ по развитию национальной системы квалификаций</a:t>
                      </a:r>
                      <a:endParaRPr lang="ru-RU" sz="1600" kern="12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350" y="38100"/>
            <a:ext cx="7921625" cy="792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/>
            <a:r>
              <a:rPr lang="ru-RU" sz="2000" b="1">
                <a:solidFill>
                  <a:schemeClr val="bg1"/>
                </a:solidFill>
              </a:rPr>
              <a:t>Федеральный закон </a:t>
            </a:r>
          </a:p>
          <a:p>
            <a:pPr marL="406400" indent="-406400" algn="ctr"/>
            <a:r>
              <a:rPr lang="ru-RU" sz="2000" b="1">
                <a:solidFill>
                  <a:schemeClr val="bg1"/>
                </a:solidFill>
              </a:rPr>
              <a:t>«Об образовании в Российской Федерации»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27000" y="1052513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C0000"/>
                </a:solidFill>
              </a:rPr>
              <a:t>Статья 76.</a:t>
            </a:r>
            <a:r>
              <a:rPr lang="ru-RU" sz="1600" b="1">
                <a:solidFill>
                  <a:srgbClr val="CC0000"/>
                </a:solidFill>
              </a:rPr>
              <a:t>	Дополнительное профессиональное образование</a:t>
            </a:r>
            <a:r>
              <a:rPr lang="ru-RU"/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2.	</a:t>
            </a:r>
            <a:r>
              <a:rPr lang="ru-RU" b="1">
                <a:solidFill>
                  <a:srgbClr val="2D2D87"/>
                </a:solidFill>
              </a:rPr>
              <a:t>Основные понятия, используемые в настоящем Федеральном законе</a:t>
            </a:r>
          </a:p>
          <a:p>
            <a:r>
              <a:rPr lang="ru-RU">
                <a:solidFill>
                  <a:srgbClr val="2D2D87"/>
                </a:solidFill>
              </a:rPr>
              <a:t>Статья 6.</a:t>
            </a:r>
            <a:r>
              <a:rPr lang="ru-RU" b="1">
                <a:solidFill>
                  <a:srgbClr val="2D2D87"/>
                </a:solidFill>
              </a:rPr>
              <a:t>	Полномочия федеральных органов государственной власти в сфере образования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8.	</a:t>
            </a:r>
            <a:r>
              <a:rPr lang="ru-RU" b="1">
                <a:solidFill>
                  <a:srgbClr val="2D2D87"/>
                </a:solidFill>
              </a:rPr>
              <a:t>Полномочия органов государственной власти субъекта Российской Федерации в сфере образования</a:t>
            </a:r>
          </a:p>
          <a:p>
            <a:r>
              <a:rPr lang="ru-RU">
                <a:solidFill>
                  <a:srgbClr val="2D2D87"/>
                </a:solidFill>
              </a:rPr>
              <a:t>Статья 10.	</a:t>
            </a:r>
            <a:r>
              <a:rPr lang="ru-RU" b="1">
                <a:solidFill>
                  <a:srgbClr val="2D2D87"/>
                </a:solidFill>
              </a:rPr>
              <a:t>Структура системы образования</a:t>
            </a:r>
          </a:p>
          <a:p>
            <a:r>
              <a:rPr lang="ru-RU">
                <a:solidFill>
                  <a:srgbClr val="2D2D87"/>
                </a:solidFill>
              </a:rPr>
              <a:t>Статья 11.	</a:t>
            </a:r>
            <a:r>
              <a:rPr lang="ru-RU" b="1">
                <a:solidFill>
                  <a:srgbClr val="2D2D87"/>
                </a:solidFill>
              </a:rPr>
              <a:t>Федеральные государственные образовательные стандарты и федеральные государственные требования. Образовательные стандарты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12.</a:t>
            </a:r>
            <a:r>
              <a:rPr lang="ru-RU" b="1">
                <a:solidFill>
                  <a:srgbClr val="2D2D87"/>
                </a:solidFill>
              </a:rPr>
              <a:t>	Образовательные программы</a:t>
            </a:r>
          </a:p>
          <a:p>
            <a:r>
              <a:rPr lang="ru-RU">
                <a:solidFill>
                  <a:srgbClr val="2D2D87"/>
                </a:solidFill>
              </a:rPr>
              <a:t>Статья 13.</a:t>
            </a:r>
            <a:r>
              <a:rPr lang="ru-RU" b="1">
                <a:solidFill>
                  <a:srgbClr val="2D2D87"/>
                </a:solidFill>
              </a:rPr>
              <a:t>	Общие требования к реализации образовательные программы</a:t>
            </a:r>
          </a:p>
          <a:p>
            <a:r>
              <a:rPr lang="ru-RU" b="1">
                <a:solidFill>
                  <a:srgbClr val="CC0000"/>
                </a:solidFill>
              </a:rPr>
              <a:t>П.11 </a:t>
            </a:r>
            <a:r>
              <a:rPr lang="ru-RU" b="1">
                <a:solidFill>
                  <a:srgbClr val="CC0000"/>
                </a:solidFill>
                <a:hlinkClick r:id="rId2" action="ppaction://hlinksldjump"/>
              </a:rPr>
              <a:t>Порядок </a:t>
            </a:r>
            <a:r>
              <a:rPr lang="ru-RU" b="1">
                <a:solidFill>
                  <a:srgbClr val="CC0000"/>
                </a:solidFill>
              </a:rPr>
              <a:t>организации и осуществления образовательной деятельности по образовательным программам различного уровня и (или) направленности или по виду образования устанавливается ФОИВ, осуществляющим функции по выработке государственной политики и нормативно-правовому регулированию в сфере образования</a:t>
            </a:r>
          </a:p>
          <a:p>
            <a:r>
              <a:rPr lang="ru-RU" b="1">
                <a:solidFill>
                  <a:srgbClr val="2D2D87"/>
                </a:solidFill>
              </a:rPr>
              <a:t>Статьи 14 -20</a:t>
            </a:r>
            <a:r>
              <a:rPr lang="ru-RU">
                <a:solidFill>
                  <a:srgbClr val="2D2D87"/>
                </a:solidFill>
              </a:rPr>
              <a:t>  о реализации образовательных программ (требования, формы, ресурсы и др.)</a:t>
            </a:r>
          </a:p>
          <a:p>
            <a:r>
              <a:rPr lang="ru-RU">
                <a:solidFill>
                  <a:srgbClr val="2D2D87"/>
                </a:solidFill>
              </a:rPr>
              <a:t>Статья 23.</a:t>
            </a:r>
            <a:r>
              <a:rPr lang="ru-RU" b="1">
                <a:solidFill>
                  <a:srgbClr val="2D2D87"/>
                </a:solidFill>
              </a:rPr>
              <a:t>	Типы образовательных организаций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31.</a:t>
            </a:r>
            <a:r>
              <a:rPr lang="ru-RU" b="1">
                <a:solidFill>
                  <a:srgbClr val="2D2D87"/>
                </a:solidFill>
              </a:rPr>
              <a:t>	Организации, осуществляющие обучение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33.	</a:t>
            </a:r>
            <a:r>
              <a:rPr lang="ru-RU" b="1">
                <a:solidFill>
                  <a:srgbClr val="2D2D87"/>
                </a:solidFill>
              </a:rPr>
              <a:t>Обучающиеся</a:t>
            </a:r>
          </a:p>
          <a:p>
            <a:r>
              <a:rPr lang="ru-RU">
                <a:solidFill>
                  <a:srgbClr val="2D2D87"/>
                </a:solidFill>
              </a:rPr>
              <a:t>Статьи 46-52 .</a:t>
            </a:r>
            <a:r>
              <a:rPr lang="ru-RU" b="1">
                <a:solidFill>
                  <a:srgbClr val="2D2D87"/>
                </a:solidFill>
              </a:rPr>
              <a:t> Педагогические, руководящие и иные работники организаций, осуществляющих образовательную деятельность</a:t>
            </a:r>
          </a:p>
          <a:p>
            <a:r>
              <a:rPr lang="ru-RU">
                <a:solidFill>
                  <a:srgbClr val="A50021"/>
                </a:solidFill>
              </a:rPr>
              <a:t>Статья 60.</a:t>
            </a:r>
            <a:r>
              <a:rPr lang="ru-RU" b="1">
                <a:solidFill>
                  <a:srgbClr val="A50021"/>
                </a:solidFill>
              </a:rPr>
              <a:t>	</a:t>
            </a:r>
            <a:r>
              <a:rPr lang="ru-RU" b="1">
                <a:solidFill>
                  <a:srgbClr val="2D2D87"/>
                </a:solidFill>
              </a:rPr>
              <a:t>Документы об образовании и (или) квалификации</a:t>
            </a:r>
            <a:r>
              <a:rPr lang="ru-RU">
                <a:solidFill>
                  <a:srgbClr val="2D2D8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82804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D2D87"/>
                </a:solidFill>
              </a:rPr>
              <a:t>Статья 75.</a:t>
            </a:r>
            <a:r>
              <a:rPr lang="ru-RU" sz="1600">
                <a:solidFill>
                  <a:srgbClr val="2D2D87"/>
                </a:solidFill>
              </a:rPr>
              <a:t>	 </a:t>
            </a:r>
            <a:r>
              <a:rPr lang="ru-RU" b="1">
                <a:solidFill>
                  <a:srgbClr val="2D2D87"/>
                </a:solidFill>
              </a:rPr>
              <a:t>Дополнительное образование детей и взрослых </a:t>
            </a:r>
          </a:p>
          <a:p>
            <a:r>
              <a:rPr lang="ru-RU" sz="1600">
                <a:solidFill>
                  <a:srgbClr val="CC0000"/>
                </a:solidFill>
              </a:rPr>
              <a:t>Статья 76. </a:t>
            </a:r>
            <a:r>
              <a:rPr lang="ru-RU" sz="1600" b="1">
                <a:solidFill>
                  <a:srgbClr val="CC0000"/>
                </a:solidFill>
              </a:rPr>
              <a:t>Дополнительное профессиональное образование</a:t>
            </a:r>
            <a:r>
              <a:rPr lang="ru-RU"/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81.	</a:t>
            </a:r>
            <a:r>
              <a:rPr lang="ru-RU" b="1">
                <a:solidFill>
                  <a:srgbClr val="2D2D87"/>
                </a:solidFill>
              </a:rPr>
              <a:t>Особенности реализации профессиональных образовательных программ и деятельности образовательных организаций федеральных государственных органов, осуществляющих подготовку кадров в интересах обороны и безопасности государства, обеспечения законности и правопорядка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82.	</a:t>
            </a:r>
            <a:r>
              <a:rPr lang="ru-RU" b="1">
                <a:solidFill>
                  <a:srgbClr val="2D2D87"/>
                </a:solidFill>
              </a:rPr>
              <a:t>Особенности реализации профессиональных образовательных программ медицинского и фармацевтического образования</a:t>
            </a:r>
            <a:endParaRPr lang="ru-RU">
              <a:solidFill>
                <a:srgbClr val="2D2D87"/>
              </a:solidFill>
            </a:endParaRPr>
          </a:p>
          <a:p>
            <a:r>
              <a:rPr lang="ru-RU">
                <a:solidFill>
                  <a:srgbClr val="2D2D87"/>
                </a:solidFill>
              </a:rPr>
              <a:t>Статья 85.	</a:t>
            </a:r>
            <a:r>
              <a:rPr lang="ru-RU" b="1">
                <a:solidFill>
                  <a:srgbClr val="2D2D87"/>
                </a:solidFill>
              </a:rPr>
              <a:t>Особенности реализации образовательных программ в области подготовки авиационного персонала гражданской авиации, плавательных составов судов в соответствии с международными требованиями, а также в области подготовки кадров для железнодорожного транспорта, непосредственно связанных с движением поездов и маневровой работой</a:t>
            </a:r>
          </a:p>
          <a:p>
            <a:r>
              <a:rPr lang="ru-RU">
                <a:solidFill>
                  <a:srgbClr val="2D2D87"/>
                </a:solidFill>
              </a:rPr>
              <a:t>Статья 89.</a:t>
            </a:r>
            <a:r>
              <a:rPr lang="ru-RU" b="1">
                <a:solidFill>
                  <a:srgbClr val="2D2D87"/>
                </a:solidFill>
              </a:rPr>
              <a:t>	Управление системой образования</a:t>
            </a:r>
          </a:p>
          <a:p>
            <a:r>
              <a:rPr lang="ru-RU">
                <a:solidFill>
                  <a:srgbClr val="2D2D87"/>
                </a:solidFill>
              </a:rPr>
              <a:t>Статья 90.</a:t>
            </a:r>
            <a:r>
              <a:rPr lang="ru-RU" b="1">
                <a:solidFill>
                  <a:srgbClr val="2D2D87"/>
                </a:solidFill>
              </a:rPr>
              <a:t>	Государственная регламентация образовательной деятельности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91.	</a:t>
            </a:r>
            <a:r>
              <a:rPr lang="ru-RU" b="1">
                <a:solidFill>
                  <a:srgbClr val="CC0000"/>
                </a:solidFill>
              </a:rPr>
              <a:t>Лицензирование </a:t>
            </a:r>
            <a:r>
              <a:rPr lang="ru-RU" b="1">
                <a:solidFill>
                  <a:srgbClr val="2D2D87"/>
                </a:solidFill>
              </a:rPr>
              <a:t>образовательной деятельности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95.	</a:t>
            </a:r>
            <a:r>
              <a:rPr lang="ru-RU" b="1">
                <a:solidFill>
                  <a:srgbClr val="CC0000"/>
                </a:solidFill>
              </a:rPr>
              <a:t>Независимая оценка качества </a:t>
            </a:r>
            <a:r>
              <a:rPr lang="ru-RU" b="1">
                <a:solidFill>
                  <a:srgbClr val="2D2D87"/>
                </a:solidFill>
              </a:rPr>
              <a:t>образования</a:t>
            </a:r>
            <a:r>
              <a:rPr lang="ru-RU">
                <a:solidFill>
                  <a:srgbClr val="2D2D87"/>
                </a:solidFill>
              </a:rPr>
              <a:t> </a:t>
            </a:r>
          </a:p>
          <a:p>
            <a:r>
              <a:rPr lang="ru-RU">
                <a:solidFill>
                  <a:srgbClr val="2D2D87"/>
                </a:solidFill>
              </a:rPr>
              <a:t>Статья 96.	</a:t>
            </a:r>
            <a:r>
              <a:rPr lang="ru-RU" b="1">
                <a:solidFill>
                  <a:srgbClr val="C00000"/>
                </a:solidFill>
              </a:rPr>
              <a:t>Общественная аккредитация </a:t>
            </a:r>
            <a:r>
              <a:rPr lang="ru-RU" b="1">
                <a:solidFill>
                  <a:srgbClr val="2D2D87"/>
                </a:solidFill>
              </a:rPr>
              <a:t>организаций, осуществляющих образовательную деятельность. </a:t>
            </a:r>
            <a:r>
              <a:rPr lang="ru-RU" b="1">
                <a:solidFill>
                  <a:srgbClr val="CC0000"/>
                </a:solidFill>
              </a:rPr>
              <a:t>Профессионально-общественная аккредитация </a:t>
            </a:r>
            <a:r>
              <a:rPr lang="ru-RU" b="1">
                <a:solidFill>
                  <a:srgbClr val="2D2D87"/>
                </a:solidFill>
              </a:rPr>
              <a:t>образовательных программ</a:t>
            </a:r>
          </a:p>
          <a:p>
            <a:r>
              <a:rPr lang="ru-RU">
                <a:solidFill>
                  <a:srgbClr val="2D2D87"/>
                </a:solidFill>
              </a:rPr>
              <a:t>Статья  99-104</a:t>
            </a:r>
            <a:r>
              <a:rPr lang="ru-RU" b="1">
                <a:solidFill>
                  <a:srgbClr val="2D2D87"/>
                </a:solidFill>
              </a:rPr>
              <a:t>.	Экономическая деятельность и финансовое обеспечение  в сфере образования</a:t>
            </a:r>
          </a:p>
          <a:p>
            <a:r>
              <a:rPr lang="ru-RU">
                <a:solidFill>
                  <a:srgbClr val="A50021"/>
                </a:solidFill>
              </a:rPr>
              <a:t>Статья  108</a:t>
            </a:r>
            <a:r>
              <a:rPr lang="ru-RU" b="1">
                <a:solidFill>
                  <a:srgbClr val="A50021"/>
                </a:solidFill>
              </a:rPr>
              <a:t>.	</a:t>
            </a:r>
            <a:r>
              <a:rPr lang="ru-RU" b="1">
                <a:solidFill>
                  <a:srgbClr val="2D2D87"/>
                </a:solidFill>
              </a:rPr>
              <a:t>Заключительные положения</a:t>
            </a:r>
          </a:p>
          <a:p>
            <a:r>
              <a:rPr lang="ru-RU">
                <a:solidFill>
                  <a:srgbClr val="A50021"/>
                </a:solidFill>
              </a:rPr>
              <a:t>Статья  111</a:t>
            </a:r>
            <a:r>
              <a:rPr lang="ru-RU" b="1">
                <a:solidFill>
                  <a:srgbClr val="A50021"/>
                </a:solidFill>
              </a:rPr>
              <a:t>.</a:t>
            </a:r>
            <a:r>
              <a:rPr lang="ru-RU" b="1">
                <a:solidFill>
                  <a:srgbClr val="2D2D87"/>
                </a:solidFill>
              </a:rPr>
              <a:t>	</a:t>
            </a:r>
            <a:r>
              <a:rPr lang="ru-RU" b="1">
                <a:solidFill>
                  <a:srgbClr val="CC0000"/>
                </a:solidFill>
              </a:rPr>
              <a:t>Порядок вступления в силу ФЗ</a:t>
            </a:r>
          </a:p>
          <a:p>
            <a:pPr algn="just"/>
            <a:endParaRPr lang="ru-RU">
              <a:solidFill>
                <a:srgbClr val="CC0000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400" y="34925"/>
            <a:ext cx="7921625" cy="647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/>
            <a:r>
              <a:rPr lang="ru-RU" sz="2000" b="1">
                <a:solidFill>
                  <a:schemeClr val="bg1"/>
                </a:solidFill>
              </a:rPr>
              <a:t>Федеральный закон</a:t>
            </a:r>
          </a:p>
          <a:p>
            <a:pPr marL="406400" indent="-406400" algn="ctr"/>
            <a:r>
              <a:rPr lang="ru-RU" sz="2000" b="1">
                <a:solidFill>
                  <a:schemeClr val="bg1"/>
                </a:solidFill>
              </a:rPr>
              <a:t> «Об образовании в Российской Федерации» </a:t>
            </a:r>
            <a:r>
              <a:rPr lang="ru-RU" sz="1600" b="1">
                <a:solidFill>
                  <a:schemeClr val="bg1"/>
                </a:solidFill>
              </a:rPr>
              <a:t>(продолжение)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350" y="1773238"/>
          <a:ext cx="6448425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628"/>
                <a:gridCol w="1215151"/>
                <a:gridCol w="2709646"/>
              </a:tblGrid>
              <a:tr h="4873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« ___ »  ___________ </a:t>
                      </a:r>
                      <a:r>
                        <a:rPr lang="en-US" sz="1400" dirty="0">
                          <a:effectLst/>
                        </a:rPr>
                        <a:t>20</a:t>
                      </a:r>
                      <a:r>
                        <a:rPr lang="ru-RU" sz="1400" dirty="0">
                          <a:effectLst/>
                        </a:rPr>
                        <a:t>13 г.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375285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Москва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ru-RU" sz="1300" dirty="0">
                          <a:effectLst/>
                        </a:rPr>
                        <a:t>  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443163" y="549275"/>
            <a:ext cx="40116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74650" eaLnBrk="0" hangingPunct="0"/>
            <a:r>
              <a:rPr lang="ru-RU" sz="1200" b="1">
                <a:cs typeface="Times New Roman" pitchFamily="18" charset="0"/>
              </a:rPr>
              <a:t>МИНИСТЕРСТВО ОБРАЗОВАНИЯ И НАУКИ</a:t>
            </a:r>
            <a:br>
              <a:rPr lang="ru-RU" sz="1200" b="1">
                <a:cs typeface="Times New Roman" pitchFamily="18" charset="0"/>
              </a:rPr>
            </a:br>
            <a:r>
              <a:rPr lang="ru-RU" sz="1200" b="1">
                <a:cs typeface="Times New Roman" pitchFamily="18" charset="0"/>
              </a:rPr>
              <a:t>        РОССИЙСКОЙ ФЕДЕРАЦИИ</a:t>
            </a:r>
            <a:endParaRPr lang="ru-RU" sz="600"/>
          </a:p>
          <a:p>
            <a:pPr indent="374650" eaLnBrk="0" hangingPunct="0"/>
            <a:r>
              <a:rPr lang="ru-RU" sz="1200" b="1">
                <a:ea typeface="Calibri" pitchFamily="34" charset="0"/>
                <a:cs typeface="Times New Roman" pitchFamily="18" charset="0"/>
              </a:rPr>
              <a:t>(МИНОБРНАУКИ РОССИИ)</a:t>
            </a:r>
            <a:endParaRPr lang="ru-RU" sz="600"/>
          </a:p>
          <a:p>
            <a:pPr indent="374650" eaLnBrk="0" hangingPunct="0"/>
            <a:endParaRPr lang="ru-RU" sz="1800" b="1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374650" eaLnBrk="0" hangingPunct="0"/>
            <a:r>
              <a:rPr lang="ru-RU" sz="18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      П Р И К А З </a:t>
            </a:r>
            <a:endParaRPr lang="ru-RU" sz="600"/>
          </a:p>
          <a:p>
            <a:pPr indent="374650" eaLnBrk="0" hangingPunct="0"/>
            <a:endParaRPr lang="ru-RU"/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925513" y="2420938"/>
            <a:ext cx="7561262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Об утверждении Порядка организации и осуществления образовательной деятельности по дополнительным профессиональным программам </a:t>
            </a:r>
            <a:endParaRPr lang="ru-RU"/>
          </a:p>
          <a:p>
            <a:pPr algn="ctr"/>
            <a:r>
              <a:rPr lang="ru-RU" b="1"/>
              <a:t> </a:t>
            </a:r>
            <a:endParaRPr lang="ru-RU"/>
          </a:p>
          <a:p>
            <a:pPr algn="ctr"/>
            <a:r>
              <a:rPr lang="ru-RU" b="1"/>
              <a:t> </a:t>
            </a:r>
            <a:endParaRPr lang="ru-RU"/>
          </a:p>
          <a:p>
            <a:pPr algn="just"/>
            <a:r>
              <a:rPr lang="ru-RU"/>
              <a:t>         В соответствии с частью 11 статьи 13 Федерального закона от  29 декабря 2012 г. № 273 «Об образовании в Российской Федерации» (Собрание законодательства Российской Федерации, 2013, № 53, ст. 7598) приказываю:</a:t>
            </a:r>
          </a:p>
          <a:p>
            <a:pPr algn="just"/>
            <a:r>
              <a:rPr lang="ru-RU"/>
              <a:t>1.   Утвердить прилагаемый Порядок организации и осуществления образовательной деятельности</a:t>
            </a:r>
            <a:r>
              <a:rPr lang="ru-RU" b="1"/>
              <a:t> </a:t>
            </a:r>
            <a:r>
              <a:rPr lang="ru-RU"/>
              <a:t>по дополнительным профессиональным программам.</a:t>
            </a:r>
          </a:p>
          <a:p>
            <a:pPr algn="just"/>
            <a:r>
              <a:rPr lang="ru-RU"/>
              <a:t>2.     Настоящий приказ вступает в силу с 1 сентября 2013 года.</a:t>
            </a:r>
          </a:p>
          <a:p>
            <a:pPr algn="just"/>
            <a:r>
              <a:rPr lang="ru-RU"/>
              <a:t>3.     Контроль за исполнением настоящего Приказа оставляю за собой.</a:t>
            </a:r>
          </a:p>
          <a:p>
            <a:pPr algn="just"/>
            <a:r>
              <a:rPr lang="ru-RU"/>
              <a:t> </a:t>
            </a:r>
          </a:p>
          <a:p>
            <a:pPr algn="just">
              <a:lnSpc>
                <a:spcPct val="150000"/>
              </a:lnSpc>
            </a:pPr>
            <a:endParaRPr lang="ru-RU"/>
          </a:p>
          <a:p>
            <a:pPr algn="just">
              <a:lnSpc>
                <a:spcPct val="150000"/>
              </a:lnSpc>
            </a:pPr>
            <a:r>
              <a:rPr lang="ru-RU"/>
              <a:t>Министр                                                                                                           Д. Ливанов	                                                                             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45"/>
          <p:cNvGrpSpPr>
            <a:grpSpLocks/>
          </p:cNvGrpSpPr>
          <p:nvPr/>
        </p:nvGrpSpPr>
        <p:grpSpPr bwMode="auto">
          <a:xfrm>
            <a:off x="609600" y="1905000"/>
            <a:ext cx="7683500" cy="3581400"/>
            <a:chOff x="392" y="1200"/>
            <a:chExt cx="4840" cy="2256"/>
          </a:xfrm>
        </p:grpSpPr>
        <p:sp>
          <p:nvSpPr>
            <p:cNvPr id="5142" name="Rectangle 1027"/>
            <p:cNvSpPr>
              <a:spLocks noChangeArrowheads="1"/>
            </p:cNvSpPr>
            <p:nvPr/>
          </p:nvSpPr>
          <p:spPr bwMode="auto">
            <a:xfrm>
              <a:off x="392" y="1200"/>
              <a:ext cx="624" cy="2208"/>
            </a:xfrm>
            <a:prstGeom prst="rect">
              <a:avLst/>
            </a:prstGeom>
            <a:solidFill>
              <a:srgbClr val="C9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43" name="Rectangle 1030"/>
            <p:cNvSpPr>
              <a:spLocks noChangeArrowheads="1"/>
            </p:cNvSpPr>
            <p:nvPr/>
          </p:nvSpPr>
          <p:spPr bwMode="auto">
            <a:xfrm>
              <a:off x="1632" y="1200"/>
              <a:ext cx="624" cy="2208"/>
            </a:xfrm>
            <a:prstGeom prst="rect">
              <a:avLst/>
            </a:prstGeom>
            <a:solidFill>
              <a:srgbClr val="C9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44" name="Rectangle 1032"/>
            <p:cNvSpPr>
              <a:spLocks noChangeArrowheads="1"/>
            </p:cNvSpPr>
            <p:nvPr/>
          </p:nvSpPr>
          <p:spPr bwMode="auto">
            <a:xfrm>
              <a:off x="2880" y="1200"/>
              <a:ext cx="624" cy="2208"/>
            </a:xfrm>
            <a:prstGeom prst="rect">
              <a:avLst/>
            </a:prstGeom>
            <a:solidFill>
              <a:srgbClr val="C9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45" name="Rectangle 1034"/>
            <p:cNvSpPr>
              <a:spLocks noChangeArrowheads="1"/>
            </p:cNvSpPr>
            <p:nvPr/>
          </p:nvSpPr>
          <p:spPr bwMode="auto">
            <a:xfrm>
              <a:off x="4120" y="1200"/>
              <a:ext cx="624" cy="2208"/>
            </a:xfrm>
            <a:prstGeom prst="rect">
              <a:avLst/>
            </a:prstGeom>
            <a:solidFill>
              <a:srgbClr val="C9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46" name="Text Box 1036"/>
            <p:cNvSpPr txBox="1">
              <a:spLocks noChangeArrowheads="1"/>
            </p:cNvSpPr>
            <p:nvPr/>
          </p:nvSpPr>
          <p:spPr bwMode="auto">
            <a:xfrm>
              <a:off x="512" y="324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2002</a:t>
              </a:r>
            </a:p>
          </p:txBody>
        </p:sp>
        <p:sp>
          <p:nvSpPr>
            <p:cNvPr id="5147" name="Text Box 1037"/>
            <p:cNvSpPr txBox="1">
              <a:spLocks noChangeArrowheads="1"/>
            </p:cNvSpPr>
            <p:nvPr/>
          </p:nvSpPr>
          <p:spPr bwMode="auto">
            <a:xfrm>
              <a:off x="1112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…</a:t>
              </a:r>
            </a:p>
          </p:txBody>
        </p:sp>
        <p:sp>
          <p:nvSpPr>
            <p:cNvPr id="5148" name="Text Box 1038"/>
            <p:cNvSpPr txBox="1">
              <a:spLocks noChangeArrowheads="1"/>
            </p:cNvSpPr>
            <p:nvPr/>
          </p:nvSpPr>
          <p:spPr bwMode="auto">
            <a:xfrm>
              <a:off x="1752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2006</a:t>
              </a:r>
            </a:p>
          </p:txBody>
        </p:sp>
        <p:sp>
          <p:nvSpPr>
            <p:cNvPr id="5149" name="Text Box 1039"/>
            <p:cNvSpPr txBox="1">
              <a:spLocks noChangeArrowheads="1"/>
            </p:cNvSpPr>
            <p:nvPr/>
          </p:nvSpPr>
          <p:spPr bwMode="auto">
            <a:xfrm>
              <a:off x="2352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2007</a:t>
              </a:r>
            </a:p>
          </p:txBody>
        </p:sp>
        <p:sp>
          <p:nvSpPr>
            <p:cNvPr id="5150" name="Text Box 1040"/>
            <p:cNvSpPr txBox="1">
              <a:spLocks noChangeArrowheads="1"/>
            </p:cNvSpPr>
            <p:nvPr/>
          </p:nvSpPr>
          <p:spPr bwMode="auto">
            <a:xfrm>
              <a:off x="2984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151" name="Text Box 1041"/>
            <p:cNvSpPr txBox="1">
              <a:spLocks noChangeArrowheads="1"/>
            </p:cNvSpPr>
            <p:nvPr/>
          </p:nvSpPr>
          <p:spPr bwMode="auto">
            <a:xfrm>
              <a:off x="3616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2009</a:t>
              </a:r>
            </a:p>
          </p:txBody>
        </p:sp>
        <p:sp>
          <p:nvSpPr>
            <p:cNvPr id="5152" name="Text Box 1042"/>
            <p:cNvSpPr txBox="1">
              <a:spLocks noChangeArrowheads="1"/>
            </p:cNvSpPr>
            <p:nvPr/>
          </p:nvSpPr>
          <p:spPr bwMode="auto">
            <a:xfrm>
              <a:off x="4224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2010</a:t>
              </a:r>
            </a:p>
          </p:txBody>
        </p:sp>
        <p:sp>
          <p:nvSpPr>
            <p:cNvPr id="5153" name="Text Box 1043"/>
            <p:cNvSpPr txBox="1">
              <a:spLocks noChangeArrowheads="1"/>
            </p:cNvSpPr>
            <p:nvPr/>
          </p:nvSpPr>
          <p:spPr bwMode="auto">
            <a:xfrm>
              <a:off x="4848" y="32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Times New Roman" pitchFamily="18" charset="0"/>
                  <a:cs typeface="Arial" charset="0"/>
                </a:rPr>
                <a:t>2011</a:t>
              </a:r>
            </a:p>
          </p:txBody>
        </p:sp>
      </p:grp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44450" y="115888"/>
            <a:ext cx="8032750" cy="765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06400" indent="-406400"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Arial" charset="0"/>
              </a:rPr>
              <a:t>Модернизация российского образования</a:t>
            </a:r>
          </a:p>
        </p:txBody>
      </p:sp>
      <p:grpSp>
        <p:nvGrpSpPr>
          <p:cNvPr id="5124" name="Group 1087"/>
          <p:cNvGrpSpPr>
            <a:grpSpLocks/>
          </p:cNvGrpSpPr>
          <p:nvPr/>
        </p:nvGrpSpPr>
        <p:grpSpPr bwMode="auto">
          <a:xfrm>
            <a:off x="609600" y="4572000"/>
            <a:ext cx="6858000" cy="457200"/>
            <a:chOff x="384" y="2880"/>
            <a:chExt cx="4320" cy="288"/>
          </a:xfrm>
        </p:grpSpPr>
        <p:sp>
          <p:nvSpPr>
            <p:cNvPr id="5140" name="Rectangle 1046"/>
            <p:cNvSpPr>
              <a:spLocks noChangeArrowheads="1"/>
            </p:cNvSpPr>
            <p:nvPr/>
          </p:nvSpPr>
          <p:spPr bwMode="auto">
            <a:xfrm>
              <a:off x="384" y="2880"/>
              <a:ext cx="432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41" name="Text Box 1047"/>
            <p:cNvSpPr txBox="1">
              <a:spLocks noChangeArrowheads="1"/>
            </p:cNvSpPr>
            <p:nvPr/>
          </p:nvSpPr>
          <p:spPr bwMode="auto">
            <a:xfrm>
              <a:off x="488" y="2928"/>
              <a:ext cx="41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  <a:cs typeface="Arial" charset="0"/>
                </a:rPr>
                <a:t>Концепция модернизации российского образования до 2010 года</a:t>
              </a:r>
            </a:p>
          </p:txBody>
        </p:sp>
      </p:grpSp>
      <p:grpSp>
        <p:nvGrpSpPr>
          <p:cNvPr id="5125" name="Group 1079"/>
          <p:cNvGrpSpPr>
            <a:grpSpLocks/>
          </p:cNvGrpSpPr>
          <p:nvPr/>
        </p:nvGrpSpPr>
        <p:grpSpPr bwMode="auto">
          <a:xfrm>
            <a:off x="2514600" y="3886200"/>
            <a:ext cx="5791200" cy="457200"/>
            <a:chOff x="1536" y="2688"/>
            <a:chExt cx="3053" cy="288"/>
          </a:xfrm>
        </p:grpSpPr>
        <p:sp>
          <p:nvSpPr>
            <p:cNvPr id="5138" name="Rectangle 1066"/>
            <p:cNvSpPr>
              <a:spLocks noChangeArrowheads="1"/>
            </p:cNvSpPr>
            <p:nvPr/>
          </p:nvSpPr>
          <p:spPr bwMode="auto">
            <a:xfrm>
              <a:off x="1536" y="2688"/>
              <a:ext cx="3053" cy="288"/>
            </a:xfrm>
            <a:prstGeom prst="rect">
              <a:avLst/>
            </a:prstGeom>
            <a:solidFill>
              <a:srgbClr val="1B7CC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39" name="Text Box 1064"/>
            <p:cNvSpPr txBox="1">
              <a:spLocks noChangeArrowheads="1"/>
            </p:cNvSpPr>
            <p:nvPr/>
          </p:nvSpPr>
          <p:spPr bwMode="auto">
            <a:xfrm>
              <a:off x="1584" y="2736"/>
              <a:ext cx="2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  <a:cs typeface="Arial" charset="0"/>
                </a:rPr>
                <a:t>Приоритетный национальный проект «Образование»</a:t>
              </a:r>
            </a:p>
          </p:txBody>
        </p:sp>
      </p:grpSp>
      <p:grpSp>
        <p:nvGrpSpPr>
          <p:cNvPr id="5126" name="Group 1089"/>
          <p:cNvGrpSpPr>
            <a:grpSpLocks/>
          </p:cNvGrpSpPr>
          <p:nvPr/>
        </p:nvGrpSpPr>
        <p:grpSpPr bwMode="auto">
          <a:xfrm>
            <a:off x="6483350" y="2514600"/>
            <a:ext cx="2432050" cy="457200"/>
            <a:chOff x="4084" y="1632"/>
            <a:chExt cx="1532" cy="288"/>
          </a:xfrm>
        </p:grpSpPr>
        <p:sp>
          <p:nvSpPr>
            <p:cNvPr id="5136" name="Rectangle 1073"/>
            <p:cNvSpPr>
              <a:spLocks noChangeArrowheads="1"/>
            </p:cNvSpPr>
            <p:nvPr/>
          </p:nvSpPr>
          <p:spPr bwMode="auto">
            <a:xfrm>
              <a:off x="4105" y="1632"/>
              <a:ext cx="1473" cy="288"/>
            </a:xfrm>
            <a:prstGeom prst="rect">
              <a:avLst/>
            </a:prstGeom>
            <a:solidFill>
              <a:srgbClr val="1B7CC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37" name="Text Box 1074"/>
            <p:cNvSpPr txBox="1">
              <a:spLocks noChangeArrowheads="1"/>
            </p:cNvSpPr>
            <p:nvPr/>
          </p:nvSpPr>
          <p:spPr bwMode="auto">
            <a:xfrm>
              <a:off x="4084" y="1680"/>
              <a:ext cx="1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  <a:cs typeface="Arial" charset="0"/>
                </a:rPr>
                <a:t>НОИ «Наша новая школа»</a:t>
              </a:r>
            </a:p>
          </p:txBody>
        </p:sp>
      </p:grpSp>
      <p:grpSp>
        <p:nvGrpSpPr>
          <p:cNvPr id="5127" name="Group 1088"/>
          <p:cNvGrpSpPr>
            <a:grpSpLocks/>
          </p:cNvGrpSpPr>
          <p:nvPr/>
        </p:nvGrpSpPr>
        <p:grpSpPr bwMode="auto">
          <a:xfrm>
            <a:off x="2674938" y="3124200"/>
            <a:ext cx="3962400" cy="523875"/>
            <a:chOff x="1685" y="1987"/>
            <a:chExt cx="2496" cy="330"/>
          </a:xfrm>
        </p:grpSpPr>
        <p:sp>
          <p:nvSpPr>
            <p:cNvPr id="5134" name="Rectangle 1075"/>
            <p:cNvSpPr>
              <a:spLocks noChangeArrowheads="1"/>
            </p:cNvSpPr>
            <p:nvPr/>
          </p:nvSpPr>
          <p:spPr bwMode="auto">
            <a:xfrm>
              <a:off x="1742" y="2016"/>
              <a:ext cx="2379" cy="288"/>
            </a:xfrm>
            <a:prstGeom prst="rect">
              <a:avLst/>
            </a:prstGeom>
            <a:solidFill>
              <a:srgbClr val="1B7CC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5135" name="Text Box 1076"/>
            <p:cNvSpPr txBox="1">
              <a:spLocks noChangeArrowheads="1"/>
            </p:cNvSpPr>
            <p:nvPr/>
          </p:nvSpPr>
          <p:spPr bwMode="auto">
            <a:xfrm>
              <a:off x="1685" y="1987"/>
              <a:ext cx="2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  <a:cs typeface="Arial" charset="0"/>
                </a:rPr>
                <a:t>Комплексные проекты модернизации образования</a:t>
              </a:r>
            </a:p>
          </p:txBody>
        </p:sp>
      </p:grpSp>
      <p:grpSp>
        <p:nvGrpSpPr>
          <p:cNvPr id="5128" name="Group 1090"/>
          <p:cNvGrpSpPr>
            <a:grpSpLocks/>
          </p:cNvGrpSpPr>
          <p:nvPr/>
        </p:nvGrpSpPr>
        <p:grpSpPr bwMode="auto">
          <a:xfrm>
            <a:off x="5218113" y="1828800"/>
            <a:ext cx="3733800" cy="685800"/>
            <a:chOff x="2857" y="1152"/>
            <a:chExt cx="2208" cy="432"/>
          </a:xfrm>
        </p:grpSpPr>
        <p:grpSp>
          <p:nvGrpSpPr>
            <p:cNvPr id="5130" name="Group 1083"/>
            <p:cNvGrpSpPr>
              <a:grpSpLocks/>
            </p:cNvGrpSpPr>
            <p:nvPr/>
          </p:nvGrpSpPr>
          <p:grpSpPr bwMode="auto">
            <a:xfrm>
              <a:off x="2928" y="1152"/>
              <a:ext cx="96" cy="170"/>
              <a:chOff x="4944" y="2448"/>
              <a:chExt cx="96" cy="170"/>
            </a:xfrm>
          </p:grpSpPr>
          <p:sp>
            <p:nvSpPr>
              <p:cNvPr id="5132" name="Line 1084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0" cy="1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AutoShape 1085"/>
              <p:cNvSpPr>
                <a:spLocks noChangeArrowheads="1"/>
              </p:cNvSpPr>
              <p:nvPr/>
            </p:nvSpPr>
            <p:spPr bwMode="auto">
              <a:xfrm rot="5400000">
                <a:off x="4944" y="244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cs typeface="Arial" charset="0"/>
                </a:endParaRPr>
              </a:p>
            </p:txBody>
          </p:sp>
        </p:grpSp>
        <p:sp>
          <p:nvSpPr>
            <p:cNvPr id="5131" name="Text Box 1086"/>
            <p:cNvSpPr txBox="1">
              <a:spLocks noChangeArrowheads="1"/>
            </p:cNvSpPr>
            <p:nvPr/>
          </p:nvSpPr>
          <p:spPr bwMode="auto">
            <a:xfrm>
              <a:off x="2857" y="1296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000000"/>
                  </a:solidFill>
                  <a:cs typeface="Arial" charset="0"/>
                </a:rPr>
                <a:t> Концепция долгосрочного  социально-экономического развития до 2020 года</a:t>
              </a:r>
            </a:p>
          </p:txBody>
        </p:sp>
      </p:grpSp>
      <p:sp>
        <p:nvSpPr>
          <p:cNvPr id="5129" name="Text Box 1074"/>
          <p:cNvSpPr txBox="1">
            <a:spLocks noChangeArrowheads="1"/>
          </p:cNvSpPr>
          <p:nvPr/>
        </p:nvSpPr>
        <p:spPr bwMode="auto">
          <a:xfrm>
            <a:off x="7837488" y="1052513"/>
            <a:ext cx="1414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0000"/>
                </a:solidFill>
                <a:cs typeface="Arial" charset="0"/>
              </a:rPr>
              <a:t>ГП РФ</a:t>
            </a:r>
          </a:p>
          <a:p>
            <a:pPr algn="ctr">
              <a:spcBef>
                <a:spcPct val="50000"/>
              </a:spcBef>
            </a:pPr>
            <a:r>
              <a:rPr lang="ru-RU" sz="900" b="1">
                <a:solidFill>
                  <a:srgbClr val="2D2D87"/>
                </a:solidFill>
                <a:cs typeface="Arial" charset="0"/>
              </a:rPr>
              <a:t>«Развитие образования»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0000"/>
                </a:solidFill>
                <a:cs typeface="Arial" charset="0"/>
              </a:rPr>
              <a:t>273-ФЗ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Arial" charset="0"/>
              </a:rPr>
              <a:t>273-рф «Наша новая школа»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34963" y="692150"/>
            <a:ext cx="7993062" cy="720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>
              <a:lnSpc>
                <a:spcPct val="85000"/>
              </a:lnSpc>
            </a:pPr>
            <a:r>
              <a:rPr lang="ru-RU" sz="2200" b="1">
                <a:solidFill>
                  <a:schemeClr val="bg1"/>
                </a:solidFill>
              </a:rPr>
              <a:t>Комиссия Минобрнауки России (МВК) по развитию системы ДПО </a:t>
            </a:r>
          </a:p>
        </p:txBody>
      </p:sp>
      <p:grpSp>
        <p:nvGrpSpPr>
          <p:cNvPr id="23555" name="Group 1064"/>
          <p:cNvGrpSpPr>
            <a:grpSpLocks noChangeAspect="1"/>
          </p:cNvGrpSpPr>
          <p:nvPr/>
        </p:nvGrpSpPr>
        <p:grpSpPr bwMode="auto">
          <a:xfrm>
            <a:off x="1792288" y="2179638"/>
            <a:ext cx="5599112" cy="3001962"/>
            <a:chOff x="816" y="1128"/>
            <a:chExt cx="4128" cy="2328"/>
          </a:xfrm>
        </p:grpSpPr>
        <p:sp>
          <p:nvSpPr>
            <p:cNvPr id="23565" name="Oval 1049"/>
            <p:cNvSpPr>
              <a:spLocks noChangeAspect="1" noChangeArrowheads="1"/>
            </p:cNvSpPr>
            <p:nvPr/>
          </p:nvSpPr>
          <p:spPr bwMode="auto">
            <a:xfrm>
              <a:off x="816" y="1392"/>
              <a:ext cx="4128" cy="2064"/>
            </a:xfrm>
            <a:prstGeom prst="ellipse">
              <a:avLst/>
            </a:prstGeom>
            <a:solidFill>
              <a:srgbClr val="005AB4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Line 1031"/>
            <p:cNvSpPr>
              <a:spLocks noChangeAspect="1" noChangeShapeType="1"/>
            </p:cNvSpPr>
            <p:nvPr/>
          </p:nvSpPr>
          <p:spPr bwMode="auto">
            <a:xfrm>
              <a:off x="816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7" name="Group 1035"/>
            <p:cNvGrpSpPr>
              <a:grpSpLocks noChangeAspect="1"/>
            </p:cNvGrpSpPr>
            <p:nvPr/>
          </p:nvGrpSpPr>
          <p:grpSpPr bwMode="auto">
            <a:xfrm>
              <a:off x="816" y="1128"/>
              <a:ext cx="4128" cy="2064"/>
              <a:chOff x="816" y="1128"/>
              <a:chExt cx="4128" cy="2064"/>
            </a:xfrm>
          </p:grpSpPr>
          <p:sp>
            <p:nvSpPr>
              <p:cNvPr id="23584" name="Oval 1028"/>
              <p:cNvSpPr>
                <a:spLocks noChangeAspect="1" noChangeArrowheads="1"/>
              </p:cNvSpPr>
              <p:nvPr/>
            </p:nvSpPr>
            <p:spPr bwMode="auto">
              <a:xfrm>
                <a:off x="816" y="1128"/>
                <a:ext cx="4128" cy="2064"/>
              </a:xfrm>
              <a:prstGeom prst="ellipse">
                <a:avLst/>
              </a:prstGeom>
              <a:solidFill>
                <a:srgbClr val="B9D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85" name="Line 1030"/>
              <p:cNvSpPr>
                <a:spLocks noChangeAspect="1" noChangeShapeType="1"/>
              </p:cNvSpPr>
              <p:nvPr/>
            </p:nvSpPr>
            <p:spPr bwMode="auto">
              <a:xfrm>
                <a:off x="2880" y="1152"/>
                <a:ext cx="0" cy="20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6" name="Line 1032"/>
              <p:cNvSpPr>
                <a:spLocks noChangeAspect="1" noChangeShapeType="1"/>
              </p:cNvSpPr>
              <p:nvPr/>
            </p:nvSpPr>
            <p:spPr bwMode="auto">
              <a:xfrm flipH="1">
                <a:off x="1632" y="1344"/>
                <a:ext cx="2496" cy="16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Line 1034"/>
              <p:cNvSpPr>
                <a:spLocks noChangeAspect="1" noChangeShapeType="1"/>
              </p:cNvSpPr>
              <p:nvPr/>
            </p:nvSpPr>
            <p:spPr bwMode="auto">
              <a:xfrm>
                <a:off x="1536" y="1392"/>
                <a:ext cx="2688" cy="15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8" name="Text Box 1038"/>
            <p:cNvSpPr txBox="1">
              <a:spLocks noChangeAspect="1" noChangeArrowheads="1"/>
            </p:cNvSpPr>
            <p:nvPr/>
          </p:nvSpPr>
          <p:spPr bwMode="auto">
            <a:xfrm>
              <a:off x="3552" y="1728"/>
              <a:ext cx="134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Минобрнауки России</a:t>
              </a:r>
            </a:p>
          </p:txBody>
        </p:sp>
        <p:sp>
          <p:nvSpPr>
            <p:cNvPr id="23569" name="Text Box 1039"/>
            <p:cNvSpPr txBox="1">
              <a:spLocks noChangeAspect="1" noChangeArrowheads="1"/>
            </p:cNvSpPr>
            <p:nvPr/>
          </p:nvSpPr>
          <p:spPr bwMode="auto">
            <a:xfrm>
              <a:off x="2977" y="1343"/>
              <a:ext cx="6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ФОИВ</a:t>
              </a:r>
            </a:p>
          </p:txBody>
        </p:sp>
        <p:sp>
          <p:nvSpPr>
            <p:cNvPr id="23570" name="Text Box 1040"/>
            <p:cNvSpPr txBox="1">
              <a:spLocks noChangeAspect="1" noChangeArrowheads="1"/>
            </p:cNvSpPr>
            <p:nvPr/>
          </p:nvSpPr>
          <p:spPr bwMode="auto">
            <a:xfrm>
              <a:off x="2929" y="2736"/>
              <a:ext cx="81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ОУ ДПО</a:t>
              </a:r>
            </a:p>
          </p:txBody>
        </p:sp>
        <p:sp>
          <p:nvSpPr>
            <p:cNvPr id="23571" name="Text Box 1041"/>
            <p:cNvSpPr txBox="1">
              <a:spLocks noChangeAspect="1" noChangeArrowheads="1"/>
            </p:cNvSpPr>
            <p:nvPr/>
          </p:nvSpPr>
          <p:spPr bwMode="auto">
            <a:xfrm>
              <a:off x="2065" y="2696"/>
              <a:ext cx="81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ОУ ВПО, СПО</a:t>
              </a:r>
            </a:p>
          </p:txBody>
        </p:sp>
        <p:sp>
          <p:nvSpPr>
            <p:cNvPr id="23572" name="Text Box 1042"/>
            <p:cNvSpPr txBox="1">
              <a:spLocks noChangeAspect="1" noChangeArrowheads="1"/>
            </p:cNvSpPr>
            <p:nvPr/>
          </p:nvSpPr>
          <p:spPr bwMode="auto">
            <a:xfrm>
              <a:off x="3552" y="2236"/>
              <a:ext cx="134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Научные организации</a:t>
              </a:r>
            </a:p>
          </p:txBody>
        </p:sp>
        <p:sp>
          <p:nvSpPr>
            <p:cNvPr id="23573" name="Text Box 1043"/>
            <p:cNvSpPr txBox="1">
              <a:spLocks noChangeAspect="1" noChangeArrowheads="1"/>
            </p:cNvSpPr>
            <p:nvPr/>
          </p:nvSpPr>
          <p:spPr bwMode="auto">
            <a:xfrm>
              <a:off x="912" y="2236"/>
              <a:ext cx="134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ОО системы ДПО</a:t>
              </a:r>
            </a:p>
          </p:txBody>
        </p:sp>
        <p:sp>
          <p:nvSpPr>
            <p:cNvPr id="23574" name="Text Box 1044"/>
            <p:cNvSpPr txBox="1">
              <a:spLocks noChangeAspect="1" noChangeArrowheads="1"/>
            </p:cNvSpPr>
            <p:nvPr/>
          </p:nvSpPr>
          <p:spPr bwMode="auto">
            <a:xfrm>
              <a:off x="912" y="1728"/>
              <a:ext cx="134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ОИВ субъектов РФ</a:t>
              </a:r>
            </a:p>
          </p:txBody>
        </p:sp>
        <p:sp>
          <p:nvSpPr>
            <p:cNvPr id="23575" name="Text Box 1045"/>
            <p:cNvSpPr txBox="1">
              <a:spLocks noChangeAspect="1" noChangeArrowheads="1"/>
            </p:cNvSpPr>
            <p:nvPr/>
          </p:nvSpPr>
          <p:spPr bwMode="auto">
            <a:xfrm>
              <a:off x="1775" y="1343"/>
              <a:ext cx="115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12548A"/>
                  </a:solidFill>
                  <a:latin typeface="Times New Roman" pitchFamily="18" charset="0"/>
                </a:rPr>
                <a:t>Работодатели</a:t>
              </a:r>
            </a:p>
          </p:txBody>
        </p:sp>
        <p:sp>
          <p:nvSpPr>
            <p:cNvPr id="23576" name="Line 1050"/>
            <p:cNvSpPr>
              <a:spLocks noChangeAspect="1" noChangeShapeType="1"/>
            </p:cNvSpPr>
            <p:nvPr/>
          </p:nvSpPr>
          <p:spPr bwMode="auto">
            <a:xfrm>
              <a:off x="2880" y="31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1055"/>
            <p:cNvSpPr>
              <a:spLocks noChangeAspect="1" noChangeShapeType="1"/>
            </p:cNvSpPr>
            <p:nvPr/>
          </p:nvSpPr>
          <p:spPr bwMode="auto">
            <a:xfrm>
              <a:off x="816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1056"/>
            <p:cNvSpPr>
              <a:spLocks noChangeAspect="1" noChangeShapeType="1"/>
            </p:cNvSpPr>
            <p:nvPr/>
          </p:nvSpPr>
          <p:spPr bwMode="auto">
            <a:xfrm>
              <a:off x="4944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1057"/>
            <p:cNvSpPr>
              <a:spLocks noChangeAspect="1" noChangeShapeType="1"/>
            </p:cNvSpPr>
            <p:nvPr/>
          </p:nvSpPr>
          <p:spPr bwMode="auto">
            <a:xfrm>
              <a:off x="1632" y="2976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1061"/>
            <p:cNvSpPr>
              <a:spLocks noChangeAspect="1" noChangeShapeType="1"/>
            </p:cNvSpPr>
            <p:nvPr/>
          </p:nvSpPr>
          <p:spPr bwMode="auto">
            <a:xfrm>
              <a:off x="816" y="2160"/>
              <a:ext cx="4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1060"/>
            <p:cNvSpPr>
              <a:spLocks noChangeAspect="1" noChangeShapeType="1"/>
            </p:cNvSpPr>
            <p:nvPr/>
          </p:nvSpPr>
          <p:spPr bwMode="auto">
            <a:xfrm>
              <a:off x="4224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Oval 1029"/>
            <p:cNvSpPr>
              <a:spLocks noChangeAspect="1" noChangeArrowheads="1"/>
            </p:cNvSpPr>
            <p:nvPr/>
          </p:nvSpPr>
          <p:spPr bwMode="auto">
            <a:xfrm>
              <a:off x="2467" y="1953"/>
              <a:ext cx="825" cy="4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Text Box 1037"/>
            <p:cNvSpPr txBox="1">
              <a:spLocks noChangeAspect="1" noChangeArrowheads="1"/>
            </p:cNvSpPr>
            <p:nvPr/>
          </p:nvSpPr>
          <p:spPr bwMode="auto">
            <a:xfrm>
              <a:off x="2664" y="1996"/>
              <a:ext cx="4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CC0000"/>
                  </a:solidFill>
                  <a:latin typeface="Times New Roman" pitchFamily="18" charset="0"/>
                </a:rPr>
                <a:t>КГ</a:t>
              </a:r>
            </a:p>
          </p:txBody>
        </p:sp>
      </p:grpSp>
      <p:sp>
        <p:nvSpPr>
          <p:cNvPr id="23556" name="Rectangle 1065"/>
          <p:cNvSpPr>
            <a:spLocks noChangeArrowheads="1"/>
          </p:cNvSpPr>
          <p:nvPr/>
        </p:nvSpPr>
        <p:spPr bwMode="auto">
          <a:xfrm>
            <a:off x="3044825" y="1828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57" name="Rectangle 1066"/>
          <p:cNvSpPr>
            <a:spLocks noChangeArrowheads="1"/>
          </p:cNvSpPr>
          <p:nvPr/>
        </p:nvSpPr>
        <p:spPr bwMode="auto">
          <a:xfrm>
            <a:off x="1063625" y="2590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58" name="Rectangle 1067"/>
          <p:cNvSpPr>
            <a:spLocks noChangeArrowheads="1"/>
          </p:cNvSpPr>
          <p:nvPr/>
        </p:nvSpPr>
        <p:spPr bwMode="auto">
          <a:xfrm>
            <a:off x="1063625" y="44196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59" name="Rectangle 1068"/>
          <p:cNvSpPr>
            <a:spLocks noChangeArrowheads="1"/>
          </p:cNvSpPr>
          <p:nvPr/>
        </p:nvSpPr>
        <p:spPr bwMode="auto">
          <a:xfrm>
            <a:off x="3048000" y="5257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60" name="Rectangle 1069"/>
          <p:cNvSpPr>
            <a:spLocks noChangeArrowheads="1"/>
          </p:cNvSpPr>
          <p:nvPr/>
        </p:nvSpPr>
        <p:spPr bwMode="auto">
          <a:xfrm>
            <a:off x="5181600" y="5257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61" name="Rectangle 1070"/>
          <p:cNvSpPr>
            <a:spLocks noChangeArrowheads="1"/>
          </p:cNvSpPr>
          <p:nvPr/>
        </p:nvSpPr>
        <p:spPr bwMode="auto">
          <a:xfrm>
            <a:off x="7086600" y="44196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62" name="Rectangle 1071"/>
          <p:cNvSpPr>
            <a:spLocks noChangeArrowheads="1"/>
          </p:cNvSpPr>
          <p:nvPr/>
        </p:nvSpPr>
        <p:spPr bwMode="auto">
          <a:xfrm>
            <a:off x="7086600" y="2590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63" name="Rectangle 1072"/>
          <p:cNvSpPr>
            <a:spLocks noChangeArrowheads="1"/>
          </p:cNvSpPr>
          <p:nvPr/>
        </p:nvSpPr>
        <p:spPr bwMode="auto">
          <a:xfrm>
            <a:off x="5181600" y="18288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12548A"/>
                </a:solidFill>
                <a:latin typeface="Times New Roman" pitchFamily="18" charset="0"/>
              </a:rPr>
              <a:t>Эксперты</a:t>
            </a:r>
          </a:p>
        </p:txBody>
      </p:sp>
      <p:sp>
        <p:nvSpPr>
          <p:cNvPr id="23564" name="Rectangle 2"/>
          <p:cNvSpPr>
            <a:spLocks noChangeArrowheads="1"/>
          </p:cNvSpPr>
          <p:nvPr/>
        </p:nvSpPr>
        <p:spPr bwMode="auto">
          <a:xfrm>
            <a:off x="179388" y="5891213"/>
            <a:ext cx="7410450" cy="395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/>
            <a:r>
              <a:rPr lang="ru-RU" sz="1800" b="1">
                <a:solidFill>
                  <a:schemeClr val="bg1"/>
                </a:solidFill>
              </a:rPr>
              <a:t>Приказ Минобрнауки России от 14 января 2013 г. №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0302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smtClean="0">
                <a:solidFill>
                  <a:srgbClr val="0033CC"/>
                </a:solidFill>
              </a:rPr>
              <a:t>              </a:t>
            </a:r>
          </a:p>
          <a:p>
            <a:pPr algn="ctr">
              <a:buFontTx/>
              <a:buNone/>
            </a:pPr>
            <a:r>
              <a:rPr lang="ru-RU" sz="4800" b="1" smtClean="0">
                <a:solidFill>
                  <a:srgbClr val="0033CC"/>
                </a:solidFill>
              </a:rPr>
              <a:t>   </a:t>
            </a:r>
            <a:r>
              <a:rPr lang="ru-RU" b="1" smtClean="0">
                <a:solidFill>
                  <a:srgbClr val="0033CC"/>
                </a:solidFill>
              </a:rPr>
              <a:t>Благодарю за внимание !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0033CC"/>
              </a:solidFill>
            </a:endParaRPr>
          </a:p>
          <a:p>
            <a:pPr algn="ctr">
              <a:buFontTx/>
              <a:buNone/>
            </a:pPr>
            <a:r>
              <a:rPr lang="ru-RU" sz="3600" i="1" smtClean="0">
                <a:solidFill>
                  <a:srgbClr val="003399"/>
                </a:solidFill>
              </a:rPr>
              <a:t>      </a:t>
            </a:r>
            <a:r>
              <a:rPr lang="ru-RU" sz="2800" b="1" i="1" smtClean="0">
                <a:solidFill>
                  <a:srgbClr val="0033CC"/>
                </a:solidFill>
              </a:rPr>
              <a:t>Лариса Витальевна Шмелькова</a:t>
            </a:r>
            <a:r>
              <a:rPr lang="ru-RU" sz="2400" i="1" smtClean="0">
                <a:solidFill>
                  <a:srgbClr val="0033CC"/>
                </a:solidFill>
              </a:rPr>
              <a:t>     </a:t>
            </a:r>
          </a:p>
          <a:p>
            <a:pPr algn="ctr">
              <a:buFontTx/>
              <a:buNone/>
            </a:pPr>
            <a:r>
              <a:rPr lang="ru-RU" sz="2400" i="1" smtClean="0">
                <a:solidFill>
                  <a:srgbClr val="CC0000"/>
                </a:solidFill>
              </a:rPr>
              <a:t>        </a:t>
            </a:r>
            <a:r>
              <a:rPr lang="ru-RU" sz="2000" i="1" smtClean="0">
                <a:solidFill>
                  <a:srgbClr val="CC0000"/>
                </a:solidFill>
              </a:rPr>
              <a:t>начальник  отдела развития и нормативного регулирования в сфере дополнительного профессионального образования, к.п.н., доцент</a:t>
            </a:r>
          </a:p>
          <a:p>
            <a:pPr algn="ctr">
              <a:buFontTx/>
              <a:buNone/>
            </a:pPr>
            <a:endParaRPr lang="ru-RU" sz="2000" i="1" smtClean="0">
              <a:solidFill>
                <a:srgbClr val="CC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 smtClean="0">
                <a:solidFill>
                  <a:srgbClr val="0033CC"/>
                </a:solidFill>
              </a:rPr>
              <a:t>тел. (495) 629-76-21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i="1" smtClean="0">
                <a:solidFill>
                  <a:srgbClr val="0033CC"/>
                </a:solidFill>
              </a:rPr>
              <a:t>     E-mail</a:t>
            </a:r>
            <a:r>
              <a:rPr lang="ru-RU" sz="2000" b="1" i="1" smtClean="0">
                <a:solidFill>
                  <a:srgbClr val="0033CC"/>
                </a:solidFill>
              </a:rPr>
              <a:t>:</a:t>
            </a:r>
            <a:r>
              <a:rPr lang="en-US" sz="2000" b="1" i="1" smtClean="0">
                <a:solidFill>
                  <a:srgbClr val="0033CC"/>
                </a:solidFill>
              </a:rPr>
              <a:t>  </a:t>
            </a:r>
            <a:r>
              <a:rPr lang="en-US" sz="2000" b="1" i="1" smtClean="0">
                <a:solidFill>
                  <a:srgbClr val="CC3300"/>
                </a:solidFill>
              </a:rPr>
              <a:t>shmelkova@mon.gov.ru</a:t>
            </a:r>
            <a:endParaRPr lang="ru-RU" sz="2000" i="1" smtClean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ru-RU" sz="2400" i="1" smtClean="0">
                <a:solidFill>
                  <a:srgbClr val="CC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0033CC"/>
                </a:solidFill>
              </a:rPr>
              <a:t>     </a:t>
            </a:r>
            <a:endParaRPr lang="ru-RU" b="1" i="1" smtClean="0">
              <a:solidFill>
                <a:srgbClr val="CC3300"/>
              </a:solidFill>
            </a:endParaRPr>
          </a:p>
          <a:p>
            <a:pPr>
              <a:buFontTx/>
              <a:buNone/>
            </a:pPr>
            <a:endParaRPr lang="ru-RU" b="1" i="1" smtClean="0">
              <a:solidFill>
                <a:srgbClr val="CC3300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23850" y="765175"/>
            <a:ext cx="7777163" cy="57467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algn="ctr"/>
            <a:r>
              <a:rPr lang="ru-RU" sz="1800" b="1">
                <a:solidFill>
                  <a:schemeClr val="bg1"/>
                </a:solidFill>
              </a:rPr>
              <a:t>Министерство образования и науки Российской федерации</a:t>
            </a:r>
          </a:p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188913"/>
            <a:ext cx="7848600" cy="936625"/>
          </a:xfrm>
          <a:prstGeom prst="rect">
            <a:avLst/>
          </a:prstGeom>
          <a:solidFill>
            <a:srgbClr val="005EA4"/>
          </a:solidFill>
          <a:ln w="9525">
            <a:noFill/>
            <a:miter lim="800000"/>
            <a:headEnd/>
            <a:tailEnd/>
          </a:ln>
          <a:effectLst>
            <a:outerShdw dist="50800" dir="5400000" sx="87000" sy="87000" algn="ctr" rotWithShape="0">
              <a:srgbClr val="000000">
                <a:alpha val="87000"/>
              </a:srgbClr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Концепция долгосрочного социально-экономического развития Российской Федерации на период до 2020 года </a:t>
            </a:r>
          </a:p>
          <a:p>
            <a:pPr algn="ctr">
              <a:defRPr/>
            </a:pPr>
            <a:endParaRPr lang="ru-RU" b="1" dirty="0">
              <a:solidFill>
                <a:srgbClr val="FFFFE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0" y="990600"/>
            <a:ext cx="46038" cy="5867400"/>
          </a:xfrm>
          <a:prstGeom prst="rect">
            <a:avLst/>
          </a:prstGeom>
          <a:solidFill>
            <a:srgbClr val="005E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990600"/>
            <a:ext cx="461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ru-RU" sz="2000">
                <a:latin typeface="Arial" pitchFamily="34" charset="0"/>
              </a:rPr>
              <a:t> </a:t>
            </a: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1219200"/>
            <a:ext cx="792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hlink"/>
              </a:buClr>
              <a:buSzPct val="70000"/>
              <a:defRPr/>
            </a:pPr>
            <a:endParaRPr lang="ru-RU">
              <a:latin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endParaRPr lang="ru-RU">
              <a:solidFill>
                <a:srgbClr val="660033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31" name="i-main-pic" descr="Картинка 14 из 285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65388"/>
            <a:ext cx="2806700" cy="188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056063" y="1789113"/>
            <a:ext cx="46132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2D2D87"/>
                </a:solidFill>
                <a:latin typeface="+mj-lt"/>
              </a:rPr>
              <a:t>Стратегическая цель:</a:t>
            </a:r>
            <a:r>
              <a:rPr lang="ru-RU" sz="2000" b="1" dirty="0">
                <a:solidFill>
                  <a:srgbClr val="2D2D87"/>
                </a:solidFill>
                <a:latin typeface="+mj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2D2D87"/>
                </a:solidFill>
                <a:latin typeface="+mj-lt"/>
              </a:rPr>
              <a:t>повышение доступности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качественного</a:t>
            </a:r>
            <a:r>
              <a:rPr lang="ru-RU" sz="2200" b="1" dirty="0">
                <a:solidFill>
                  <a:srgbClr val="2D2D87"/>
                </a:solidFill>
                <a:latin typeface="+mj-lt"/>
              </a:rPr>
              <a:t> образования, соответствующего требованиям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инновационного развития </a:t>
            </a:r>
            <a:r>
              <a:rPr lang="ru-RU" sz="2200" b="1" dirty="0">
                <a:solidFill>
                  <a:srgbClr val="2D2D87"/>
                </a:solidFill>
                <a:latin typeface="+mj-lt"/>
              </a:rPr>
              <a:t>экономики, современным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потребностям общества</a:t>
            </a:r>
            <a:r>
              <a:rPr lang="ru-RU" sz="2200" b="1" dirty="0">
                <a:solidFill>
                  <a:srgbClr val="2D2D87"/>
                </a:solidFill>
                <a:latin typeface="+mj-lt"/>
              </a:rPr>
              <a:t> и каждого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гражданина</a:t>
            </a:r>
            <a:r>
              <a:rPr lang="ru-RU" sz="2200" b="1" dirty="0">
                <a:solidFill>
                  <a:srgbClr val="2D2D87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85788" y="692150"/>
            <a:ext cx="7343775" cy="720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 algn="ctr">
              <a:lnSpc>
                <a:spcPct val="85000"/>
              </a:lnSpc>
            </a:pPr>
            <a:r>
              <a:rPr lang="ru-RU" sz="2200" b="1">
                <a:solidFill>
                  <a:schemeClr val="bg1"/>
                </a:solidFill>
              </a:rPr>
              <a:t>Опережающее развитие системы непрерывного профессионального образования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00075" y="1773238"/>
            <a:ext cx="73707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CC0000"/>
                </a:solidFill>
              </a:rPr>
              <a:t>Указ Президента Российской Федерации от 7 мая 2012 г. № 596 </a:t>
            </a:r>
            <a:r>
              <a:rPr lang="ru-RU" sz="1800" b="1">
                <a:solidFill>
                  <a:srgbClr val="2D2D87"/>
                </a:solidFill>
              </a:rPr>
              <a:t>«О долгосрочной государственной экономической политике»</a:t>
            </a:r>
          </a:p>
          <a:p>
            <a:endParaRPr lang="ru-RU" sz="1800" b="1">
              <a:solidFill>
                <a:srgbClr val="2D2D87"/>
              </a:solidFill>
            </a:endParaRPr>
          </a:p>
          <a:p>
            <a:r>
              <a:rPr lang="ru-RU" sz="1800" b="1">
                <a:solidFill>
                  <a:srgbClr val="CC0000"/>
                </a:solidFill>
              </a:rPr>
              <a:t>Указ Президента Российской Федерации от 7 мая 2012 г. № 597 </a:t>
            </a:r>
            <a:r>
              <a:rPr lang="ru-RU" sz="1800" b="1">
                <a:solidFill>
                  <a:srgbClr val="2D2D87"/>
                </a:solidFill>
              </a:rPr>
              <a:t>«О мероприятиях по реализации государственной социальной политики»</a:t>
            </a:r>
          </a:p>
          <a:p>
            <a:endParaRPr lang="ru-RU" sz="1000" b="1">
              <a:solidFill>
                <a:srgbClr val="CC0000"/>
              </a:solidFill>
            </a:endParaRPr>
          </a:p>
          <a:p>
            <a:r>
              <a:rPr lang="ru-RU" sz="1800" b="1">
                <a:solidFill>
                  <a:srgbClr val="CC0000"/>
                </a:solidFill>
              </a:rPr>
              <a:t>Указ Президента Российской Федерации от 7 мая 2012 г. № 599 </a:t>
            </a:r>
            <a:r>
              <a:rPr lang="ru-RU" sz="1800" b="1">
                <a:solidFill>
                  <a:srgbClr val="2D2D87"/>
                </a:solidFill>
              </a:rPr>
              <a:t>«О мерах по реализации государственной политики в области образования и науки»</a:t>
            </a:r>
          </a:p>
          <a:p>
            <a:endParaRPr lang="ru-RU" sz="1000" b="1">
              <a:solidFill>
                <a:srgbClr val="CC0000"/>
              </a:solidFill>
            </a:endParaRPr>
          </a:p>
          <a:p>
            <a:r>
              <a:rPr lang="ru-RU" sz="1800" b="1">
                <a:solidFill>
                  <a:srgbClr val="CC0000"/>
                </a:solidFill>
              </a:rPr>
              <a:t>Государственная программа Российской Федерации </a:t>
            </a:r>
            <a:r>
              <a:rPr lang="ru-RU" sz="1800" b="1">
                <a:solidFill>
                  <a:srgbClr val="2D2D87"/>
                </a:solidFill>
              </a:rPr>
              <a:t>«Развитие образования» на 2013-2020 годы</a:t>
            </a:r>
          </a:p>
          <a:p>
            <a:endParaRPr lang="ru-RU" sz="1000" b="1">
              <a:solidFill>
                <a:srgbClr val="CC0000"/>
              </a:solidFill>
            </a:endParaRPr>
          </a:p>
          <a:p>
            <a:r>
              <a:rPr lang="ru-RU" sz="1800" b="1">
                <a:solidFill>
                  <a:srgbClr val="CC0000"/>
                </a:solidFill>
              </a:rPr>
              <a:t>Президентская программа повышения квалификации инженерных кадров на 2012-2014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 txBox="1">
            <a:spLocks/>
          </p:cNvSpPr>
          <p:nvPr/>
        </p:nvSpPr>
        <p:spPr bwMode="auto">
          <a:xfrm>
            <a:off x="9756775" y="53736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34802" y="762000"/>
          <a:ext cx="7769646" cy="536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38400" y="1676400"/>
            <a:ext cx="6165204" cy="947828"/>
          </a:xfrm>
          <a:prstGeom prst="rect">
            <a:avLst/>
          </a:prstGeom>
          <a:ln cap="rnd" cmpd="thickThin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srgbClr val="CCFFFF">
                <a:alpha val="40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Федеральный закон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 rot="10800000">
            <a:off x="761997" y="2624226"/>
            <a:ext cx="7841605" cy="519277"/>
            <a:chOff x="1" y="1179"/>
            <a:chExt cx="1039018" cy="148431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52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3" name="Нашивка 22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/>
            </a:p>
          </p:txBody>
        </p:sp>
      </p:grp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085850"/>
            <a:ext cx="20113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85788" y="692150"/>
            <a:ext cx="7343775" cy="720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/>
            <a:endParaRPr lang="ru-RU" sz="2000" b="1">
              <a:solidFill>
                <a:schemeClr val="bg1"/>
              </a:solidFill>
            </a:endParaRPr>
          </a:p>
          <a:p>
            <a:pPr marL="406400" indent="-406400"/>
            <a:r>
              <a:rPr lang="ru-RU" sz="2000" b="1">
                <a:solidFill>
                  <a:schemeClr val="bg1"/>
                </a:solidFill>
              </a:rPr>
              <a:t>Государственная программа Российской Федерации «Развитие образования» на 2013-2020 годы</a:t>
            </a:r>
          </a:p>
          <a:p>
            <a:pPr marL="406400" indent="-406400" algn="ctr">
              <a:lnSpc>
                <a:spcPct val="85000"/>
              </a:lnSpc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55650" y="1628775"/>
            <a:ext cx="73707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C0000"/>
                </a:solidFill>
              </a:rPr>
              <a:t>Задачи</a:t>
            </a:r>
          </a:p>
          <a:p>
            <a:r>
              <a:rPr lang="ru-RU" sz="1600" b="1">
                <a:solidFill>
                  <a:srgbClr val="2D2D87"/>
                </a:solidFill>
              </a:rPr>
              <a:t>Формирование гибкой, подотчетной обществу системы непрерывного профессионального образования, развивающей человеческий потенциал, обеспечивающей текущие и перспективные потребности социально-экономического развития Российской Федерации</a:t>
            </a:r>
          </a:p>
          <a:p>
            <a:endParaRPr lang="ru-RU" sz="1600" b="1">
              <a:solidFill>
                <a:srgbClr val="2D2D87"/>
              </a:solidFill>
            </a:endParaRPr>
          </a:p>
          <a:p>
            <a:r>
              <a:rPr lang="ru-RU" sz="1600" b="1">
                <a:solidFill>
                  <a:srgbClr val="CC0000"/>
                </a:solidFill>
              </a:rPr>
              <a:t>Целевые индикаторы и показатели</a:t>
            </a:r>
          </a:p>
          <a:p>
            <a:r>
              <a:rPr lang="ru-RU" sz="1600" b="1">
                <a:solidFill>
                  <a:srgbClr val="2D2D87"/>
                </a:solidFill>
              </a:rPr>
              <a:t>охват населения программами непрерывного образования (удельный вес занятого населения в возрасте 25-65 лет, прошедшего повышение квалификации и (или) переподготовку, в общей численности занятого в экономике населения данной возрастной группы</a:t>
            </a:r>
          </a:p>
          <a:p>
            <a:endParaRPr lang="ru-RU" sz="1600" b="1">
              <a:solidFill>
                <a:srgbClr val="2D2D87"/>
              </a:solidFill>
            </a:endParaRPr>
          </a:p>
          <a:p>
            <a:r>
              <a:rPr lang="ru-RU" sz="1600" b="1">
                <a:solidFill>
                  <a:srgbClr val="CC0000"/>
                </a:solidFill>
              </a:rPr>
              <a:t>Реализация </a:t>
            </a:r>
          </a:p>
          <a:p>
            <a:r>
              <a:rPr lang="ru-RU" sz="1600" b="1">
                <a:solidFill>
                  <a:srgbClr val="2D2D87"/>
                </a:solidFill>
              </a:rPr>
              <a:t>1 этап: 2013-2015 годы</a:t>
            </a:r>
          </a:p>
          <a:p>
            <a:r>
              <a:rPr lang="ru-RU" sz="1600" b="1">
                <a:solidFill>
                  <a:srgbClr val="2D2D87"/>
                </a:solidFill>
              </a:rPr>
              <a:t>2 этап: 2016-2018 годы</a:t>
            </a:r>
          </a:p>
          <a:p>
            <a:r>
              <a:rPr lang="ru-RU" sz="1600" b="1">
                <a:solidFill>
                  <a:srgbClr val="2D2D87"/>
                </a:solidFill>
              </a:rPr>
              <a:t>3 этап: 2019-2020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5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2" name="think-cell Slide" r:id="rId41" imgW="360" imgH="360" progId="TCLayout.ActiveDocument.1">
              <p:embed/>
            </p:oleObj>
          </a:graphicData>
        </a:graphic>
      </p:graphicFrame>
      <p:sp>
        <p:nvSpPr>
          <p:cNvPr id="10243" name="Rectangle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rgbClr val="D2E0E6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89000"/>
            <a:endParaRPr lang="ru-RU" sz="1000">
              <a:cs typeface="Tahoma" pitchFamily="34" charset="0"/>
              <a:sym typeface="Arial" charset="0"/>
            </a:endParaRPr>
          </a:p>
        </p:txBody>
      </p:sp>
      <p:graphicFrame>
        <p:nvGraphicFramePr>
          <p:cNvPr id="10244" name="Object 42"/>
          <p:cNvGraphicFramePr>
            <a:graphicFrameLocks noChangeAspect="1"/>
          </p:cNvGraphicFramePr>
          <p:nvPr/>
        </p:nvGraphicFramePr>
        <p:xfrm>
          <a:off x="1130300" y="1536700"/>
          <a:ext cx="6883400" cy="4657725"/>
        </p:xfrm>
        <a:graphic>
          <a:graphicData uri="http://schemas.openxmlformats.org/presentationml/2006/ole">
            <p:oleObj spid="_x0000_s10244" name="Диаграмма" r:id="rId42" imgW="7458100" imgH="4657770" progId="MSGraph.Chart.8">
              <p:embed followColorScheme="full"/>
            </p:oleObj>
          </a:graphicData>
        </a:graphic>
      </p:graphicFrame>
      <p:sp>
        <p:nvSpPr>
          <p:cNvPr id="10245" name="Text Placeholder 40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897188" y="4895850"/>
            <a:ext cx="25876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1D8E2FC4-346D-407D-B8A4-2454346DC42B}" type="datetime'''''''''''''''''''''5''%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5%</a:t>
            </a:fld>
            <a:r>
              <a:rPr lang="ru-RU" sz="1000" baseline="30000">
                <a:cs typeface="Tahoma" pitchFamily="34" charset="0"/>
              </a:rPr>
              <a:t>3</a:t>
            </a:r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46" name="Text Placeholder 7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240213" y="1738313"/>
            <a:ext cx="323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34E36354-64E4-4DE2-AD0C-CA9EF0A91F92}" type="datetime'''''''''''''''''''''''47%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47%</a:t>
            </a:fld>
            <a:r>
              <a:rPr lang="ru-RU" sz="1000" baseline="30000">
                <a:cs typeface="Tahoma" pitchFamily="34" charset="0"/>
              </a:rPr>
              <a:t>1</a:t>
            </a:r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47" name="Text Placeholder 4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68350" y="1738313"/>
            <a:ext cx="40481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B681C600-BB8B-43BD-8CDB-C8A0F521C11D}" type="datetime'''Я''''п''о''''''''''''''''''н''и''я''''''''''''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Япония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48" name="Text Placeholder 7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462338" y="2052638"/>
            <a:ext cx="2809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4CA3C481-0A33-4638-B070-C2F338706D22}" type="datetime'''3''''''''''''''''''''''''''''''5%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35%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49" name="Text Placeholder 4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60388" y="2052638"/>
            <a:ext cx="6127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459FDA61-5B6B-40C8-8CE1-376697D28BFD}" type="datetime'''Фи''''''''н''''''л''я''''''''''''н''д''и''''я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Финляндия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0" name="Text Placeholder 7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265488" y="2366963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40FD2640-CE0B-4F0C-9FEA-9A6B986D7D49}" type="datetime'3''''''2%''''''''''''''''''''''''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32%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1" name="Text Placeholder 4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2938" y="2366963"/>
            <a:ext cx="5302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4AE24FBE-91DB-4515-A85D-89B4DF8CBCBD}" type="datetime'''''Г''е''''р''''м''''''''''ан''''''''''''''''''и''я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Германия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2" name="Text Placeholder 7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062288" y="2686050"/>
            <a:ext cx="2809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6E3606DD-84AF-4764-A410-34D1BB5C566E}" type="datetime'''''''2''''''''9%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29%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3" name="Text Placeholder 5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77875" y="2686050"/>
            <a:ext cx="3952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5956875C-54EA-4395-9E52-E8E917CC750B}" type="datetime'К''''''''а''н''''''а''''''''''д''''''а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Канада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4" name="Text Placeholder 9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865438" y="3005138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21469A37-7345-40F5-B305-B433FB65A7A7}" type="datetime'''''''''''''''''2''''''''6''''''%''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26%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5" name="Text Placeholder 91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03275" y="3005138"/>
            <a:ext cx="3698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5A1C6E8C-47CC-4D6F-943F-13D4710C1704}" type="datetime'O''''''''''E''''C''''''''''''D'''' 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OECD 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6" name="Text Placeholder 79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662238" y="3319463"/>
            <a:ext cx="2809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9661FDDC-C5AF-4342-9293-7DE22EDFF57B}" type="datetime'''''''''''''''''''''2''''''3''''''''''%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23%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7" name="Text Placeholder 57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93725" y="3319463"/>
            <a:ext cx="5794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1947A13B-AA66-46B7-BE11-7607BEE096A2}" type="datetime'Ав''''с''''т''''''''''''''р''ал''''и''''''я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Австралия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8" name="Text Placeholder 6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47725" y="5843588"/>
            <a:ext cx="3254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55A26C9D-0842-4768-B1D8-DBAB97C7D05E}" type="datetime'''Ко''''р''''''''''''''''''''''''''''''''''''''''''''ея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Корея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59" name="Text Placeholder 3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03825" y="6194425"/>
            <a:ext cx="1285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EAD54821-E8AD-4EF7-B65A-E4824DBA6C58}" type="datetime'3''''''''''''''''''''''''''''''''''''''''0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30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0" name="Text Placeholder 3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876675" y="6194425"/>
            <a:ext cx="1285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DB536AEF-EA9B-47E6-9752-BB7C4C94DA65}" type="datetime'2''''''''''0''''''''''''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1" name="Text Placeholder 89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692275" y="5843588"/>
            <a:ext cx="2159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63C57083-F330-4641-93A3-C6318047CC76}" type="datetime'8''''''''''''''''''''''''''''''%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8%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2" name="Text Placeholder 3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540000" y="6194425"/>
            <a:ext cx="1285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3B4CFA6B-1B33-49C0-BB01-DEEDFDD0814E}" type="datetime'''''''10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3" name="Text Placeholder 8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393950" y="4262438"/>
            <a:ext cx="2809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93F46055-5802-44F8-BCDA-C14ADEEEBE5B}" type="datetime'''1''''''''''''''''''''''''9%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19%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4" name="Text Placeholder 10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85813" y="4895850"/>
            <a:ext cx="387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9FC3F84E-321B-4842-9574-5C005369FDAE}" type="datetime'''''''''''''Р''''''ос''''с''''ия''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Россия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5" name="Text Placeholder 101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130425" y="5214938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5D359E1C-6506-4AB3-984E-6E3B6073885E}" type="datetime'''''1''''''''5''''''%''''''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15%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6" name="Text Placeholder 99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85813" y="5214938"/>
            <a:ext cx="3873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CA53E26E-AE32-409A-8EC8-7B137E3C08F6}" type="datetime'Г''''''р''''''''''''''е''''''''''''''ц''''''''''''''''ия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Греция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7" name="Text Placeholder 97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862138" y="5529263"/>
            <a:ext cx="2809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E50DCE21-841C-48D7-A3CC-D58A1F027AB5}" type="datetime'''''''''''''''''''''1''''''''''''1''''''''''''%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11%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8" name="Text Placeholder 38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540500" y="6194425"/>
            <a:ext cx="1285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D142984F-3E27-489A-BE1C-954214760175}" type="datetime'''''''4''''''''''0''''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40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69" name="Text Placeholder 81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97150" y="3633788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BD6E95BC-7D68-4312-884E-B38C8AE160AE}" type="datetime'''''''''''2''''''''''''''''''2''''''''%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22%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0" name="Text Placeholder 95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82638" y="5529263"/>
            <a:ext cx="3905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094E8329-322D-4C33-AB43-989CE87B0B07}" type="datetime'''Т''''''''''у''''''р''''''''''''''''''''ц''ия''''''''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Турция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1" name="Text Placeholder 59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04875" y="3633788"/>
            <a:ext cx="2682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CDC31FD2-40A0-4116-85B6-BDEAF697FEED}" type="datetime'''''''''''''С''''''''''''''''''''Ш''''''''''''''''''''А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США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2" name="Text Placeholder 83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465388" y="3948113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E61E26E3-1813-4BAD-81A9-6FD2241D700F}" type="datetime'''''''20''''''''''''''''''''%''''''''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20%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3" name="Text Placeholder 61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71463" y="3948113"/>
            <a:ext cx="9017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432B7C4B-CFD8-42E3-8460-1DA25CCB694D}" type="datetime'''''В''''ели''к''''''''об''''р''''''''и''тан''''ия''''''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Великобритания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4" name="Text Placeholder 30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235075" y="6194425"/>
            <a:ext cx="650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DAB869ED-8732-4BF4-8A4A-D5E10F3BAE9A}" type="datetime'''''''''''''''0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5" name="Text Placeholder 10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819275" y="4895850"/>
            <a:ext cx="323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1F053886-E0FA-4A55-8D2F-041E59A1731B}" type="datetime'''''''''1''''''''''''''''''''''''1''''''%''''''''''''''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11%</a:t>
            </a:fld>
            <a:r>
              <a:rPr lang="ru-RU" sz="1000" baseline="30000">
                <a:cs typeface="Tahoma" pitchFamily="34" charset="0"/>
              </a:rPr>
              <a:t>2</a:t>
            </a:r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6" name="Text Placeholder 65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35013" y="4576763"/>
            <a:ext cx="4381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D00617CC-8C69-4E01-B123-FB51C8BB082D}" type="datetime'''''''''''По''''''''''''''''''''ль''''''''''''''''''ш''а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Польша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7" name="Text Placeholder 87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197100" y="4576763"/>
            <a:ext cx="279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889000">
              <a:buClr>
                <a:srgbClr val="595959"/>
              </a:buClr>
            </a:pPr>
            <a:fld id="{FD38CE3E-9E71-49C5-BE2B-CE855608AE69}" type="datetime'''1''''''''''''''''''''''6''''''''''''''''''''%''''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16%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8" name="Text Placeholder 6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09613" y="4262438"/>
            <a:ext cx="4635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89000">
              <a:buClr>
                <a:srgbClr val="595959"/>
              </a:buClr>
            </a:pPr>
            <a:fld id="{E2A60020-F182-459C-9FF7-B3F541E2F406}" type="datetime'И''с''п''''''а''''''''''''''''''н''''''и''''''''''''''''''я'">
              <a:rPr lang="en-US" sz="1000">
                <a:cs typeface="Tahoma" pitchFamily="34" charset="0"/>
              </a:rPr>
              <a:pPr algn="r" defTabSz="889000">
                <a:buClr>
                  <a:srgbClr val="595959"/>
                </a:buClr>
              </a:pPr>
              <a:t>Испания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79" name="Text Placeholder 28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245350" y="6410325"/>
            <a:ext cx="76041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>
              <a:buClr>
                <a:srgbClr val="595959"/>
              </a:buClr>
            </a:pPr>
            <a:r>
              <a:rPr lang="ru-RU" sz="1000">
                <a:solidFill>
                  <a:schemeClr val="bg1"/>
                </a:solidFill>
                <a:cs typeface="Tahoma" pitchFamily="34" charset="0"/>
                <a:sym typeface="Arial" charset="0"/>
              </a:rPr>
              <a:t>% работников</a:t>
            </a:r>
          </a:p>
        </p:txBody>
      </p:sp>
      <p:sp>
        <p:nvSpPr>
          <p:cNvPr id="10280" name="Text Placeholder 69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877175" y="6194425"/>
            <a:ext cx="1285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889000">
              <a:buClr>
                <a:srgbClr val="595959"/>
              </a:buClr>
            </a:pPr>
            <a:fld id="{C52F73BF-2568-41BD-A658-68D0A780BC4C}" type="datetime'''5''''''''0'">
              <a:rPr lang="en-US" sz="1000">
                <a:cs typeface="Tahoma" pitchFamily="34" charset="0"/>
              </a:rPr>
              <a:pPr algn="ctr" defTabSz="889000">
                <a:buClr>
                  <a:srgbClr val="595959"/>
                </a:buClr>
              </a:pPr>
              <a:t>50</a:t>
            </a:fld>
            <a:endParaRPr lang="ru-RU" sz="1000">
              <a:cs typeface="Tahoma" pitchFamily="34" charset="0"/>
              <a:sym typeface="Arial" charset="0"/>
            </a:endParaRPr>
          </a:p>
        </p:txBody>
      </p:sp>
      <p:sp>
        <p:nvSpPr>
          <p:cNvPr id="10281" name="Rectangle 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107950" y="6324600"/>
            <a:ext cx="8615363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ru-RU" sz="800">
                <a:solidFill>
                  <a:srgbClr val="000000"/>
                </a:solidFill>
                <a:cs typeface="Arial" charset="0"/>
              </a:rPr>
              <a:t>1. </a:t>
            </a:r>
            <a:r>
              <a:rPr lang="ru-RU" sz="800">
                <a:solidFill>
                  <a:schemeClr val="bg1"/>
                </a:solidFill>
                <a:cs typeface="Arial" charset="0"/>
              </a:rPr>
              <a:t>Данные на 2009 год. 2. Доп. образование. 3. Формальное</a:t>
            </a:r>
          </a:p>
          <a:p>
            <a:pPr>
              <a:lnSpc>
                <a:spcPct val="90000"/>
              </a:lnSpc>
            </a:pPr>
            <a:r>
              <a:rPr lang="ru-RU" sz="800">
                <a:solidFill>
                  <a:schemeClr val="bg1"/>
                </a:solidFill>
                <a:cs typeface="Arial" charset="0"/>
              </a:rPr>
              <a:t>Источник: </a:t>
            </a:r>
            <a:r>
              <a:rPr lang="en-US" sz="800">
                <a:solidFill>
                  <a:schemeClr val="bg1"/>
                </a:solidFill>
                <a:cs typeface="Arial" charset="0"/>
              </a:rPr>
              <a:t>OECD, </a:t>
            </a:r>
            <a:r>
              <a:rPr lang="ru-RU" sz="800">
                <a:solidFill>
                  <a:schemeClr val="bg1"/>
                </a:solidFill>
                <a:cs typeface="Arial" charset="0"/>
              </a:rPr>
              <a:t>Росстат, Анализ </a:t>
            </a:r>
            <a:r>
              <a:rPr lang="en-US" sz="800">
                <a:solidFill>
                  <a:schemeClr val="bg1"/>
                </a:solidFill>
                <a:cs typeface="Arial" charset="0"/>
              </a:rPr>
              <a:t>BCG </a:t>
            </a:r>
            <a:endParaRPr lang="ru-RU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7938" y="115888"/>
            <a:ext cx="8093075" cy="936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06400" indent="-406400" algn="ctr">
              <a:lnSpc>
                <a:spcPct val="85000"/>
              </a:lnSpc>
              <a:defRPr/>
            </a:pPr>
            <a:endParaRPr lang="ru-RU" sz="2400" kern="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406400" indent="-406400" algn="ctr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Участие населения в непрерывном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092" y="2444044"/>
            <a:ext cx="74888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17375E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476250"/>
            <a:ext cx="77755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02B31-D42A-4071-8B30-B00F5C563931}" type="slidenum">
              <a:rPr lang="ru-RU" smtClean="0"/>
              <a:pPr/>
              <a:t>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1484313"/>
          <a:ext cx="8208962" cy="30845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532208"/>
                <a:gridCol w="1676754"/>
              </a:tblGrid>
              <a:tr h="56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A50021"/>
                          </a:solidFill>
                          <a:effectLst/>
                        </a:rPr>
                        <a:t>Приоритетные направления</a:t>
                      </a:r>
                      <a:endParaRPr lang="ru-RU" sz="1600" dirty="0">
                        <a:solidFill>
                          <a:srgbClr val="A5002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A50021"/>
                          </a:solidFill>
                          <a:effectLst/>
                        </a:rPr>
                        <a:t>Количество работодателей</a:t>
                      </a:r>
                      <a:endParaRPr lang="ru-RU" sz="1600" dirty="0">
                        <a:solidFill>
                          <a:srgbClr val="A5002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Повышение </a:t>
                      </a:r>
                      <a:r>
                        <a:rPr lang="ru-RU" sz="1600" dirty="0" err="1">
                          <a:solidFill>
                            <a:srgbClr val="2D2D87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 и ресурсосбережения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249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Развитие индустрии </a:t>
                      </a:r>
                      <a:r>
                        <a:rPr lang="ru-RU" sz="1600" dirty="0" err="1">
                          <a:solidFill>
                            <a:srgbClr val="2D2D87"/>
                          </a:solidFill>
                          <a:effectLst/>
                        </a:rPr>
                        <a:t>наносистем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36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87"/>
                          </a:solidFill>
                          <a:effectLst/>
                        </a:rPr>
                        <a:t>Развитие медицинских технологий</a:t>
                      </a:r>
                      <a:endParaRPr lang="ru-RU" sz="160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43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87"/>
                          </a:solidFill>
                          <a:effectLst/>
                        </a:rPr>
                        <a:t>Развитие перспективных видов вооружения, военной и специальной техники</a:t>
                      </a:r>
                      <a:endParaRPr lang="ru-RU" sz="160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33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87"/>
                          </a:solidFill>
                          <a:effectLst/>
                        </a:rPr>
                        <a:t>Развитие стратегических информационных технологий</a:t>
                      </a:r>
                      <a:endParaRPr lang="ru-RU" sz="160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70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87"/>
                          </a:solidFill>
                          <a:effectLst/>
                        </a:rPr>
                        <a:t>Развитие транспортных и космических систем</a:t>
                      </a:r>
                      <a:endParaRPr lang="ru-RU" sz="160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48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D2D87"/>
                          </a:solidFill>
                          <a:effectLst/>
                        </a:rPr>
                        <a:t>Развитие ядерных технологий</a:t>
                      </a:r>
                      <a:endParaRPr lang="ru-RU" sz="160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87"/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D2D87"/>
                          </a:solidFill>
                          <a:effectLst/>
                        </a:rPr>
                        <a:t>Общий итог</a:t>
                      </a:r>
                      <a:endParaRPr lang="ru-RU" sz="1600" b="1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D2D87"/>
                          </a:solidFill>
                          <a:effectLst/>
                        </a:rPr>
                        <a:t>495</a:t>
                      </a:r>
                      <a:endParaRPr lang="ru-RU" sz="1600" b="1" dirty="0">
                        <a:solidFill>
                          <a:srgbClr val="2D2D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279400"/>
            <a:ext cx="8229600" cy="6937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625" y="836613"/>
            <a:ext cx="7143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63" y="4724400"/>
            <a:ext cx="824865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В частности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: РОСТЕЛЕКОМ, РОСВЕРТОЛ, ГАЗПРОМ, ТАТНЕФТЬ, ВНИИАЛМАЗ, Объединенная двигателестроительная корпорация, СУ-155, Содружество предприятий ЖКХ, Концерн ПВО «Алмаз-Антей», РКК «Энергия», Концерн «Росэнергоатом», НПО «Здоровое питание», Концерт «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Океанприбор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»,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Уралкалий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, Новосибирское авиационное объединение, машиностроительные предприятия</a:t>
            </a:r>
          </a:p>
        </p:txBody>
      </p:sp>
      <p:sp>
        <p:nvSpPr>
          <p:cNvPr id="12325" name="Rectangle 2"/>
          <p:cNvSpPr>
            <a:spLocks noChangeArrowheads="1"/>
          </p:cNvSpPr>
          <p:nvPr/>
        </p:nvSpPr>
        <p:spPr bwMode="auto">
          <a:xfrm>
            <a:off x="0" y="117475"/>
            <a:ext cx="8170863" cy="1017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6400" indent="-406400"/>
            <a:endParaRPr lang="ru-RU" sz="2000" b="1">
              <a:solidFill>
                <a:schemeClr val="bg1"/>
              </a:solidFill>
            </a:endParaRPr>
          </a:p>
          <a:p>
            <a:pPr marL="406400" indent="-406400" algn="ctr">
              <a:lnSpc>
                <a:spcPct val="85000"/>
              </a:lnSpc>
            </a:pPr>
            <a:r>
              <a:rPr lang="ru-RU" sz="2400" b="1">
                <a:solidFill>
                  <a:schemeClr val="bg1"/>
                </a:solidFill>
              </a:rPr>
              <a:t>Заказчики программ – предприятия реального сектора экономики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ZcHvNI6EKTagQlsEnN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tjXl7BNE.g1PYV6bmvz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SmDSr.akiepMsntSna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3Um5BjJE6flNxp11tN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p5ugJUVUq7g94A3h0i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AqW3bgVUuHIzJ_nqA5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TcVd.FYkuIKmVtSO2d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kxnOqP6kyVb8BYyghXy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9fhikfK02LSrrXacpn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tCYnSPT0eRZsOJqsnQ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kxM6uavUmndJBMOIxG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kdZtzYA0i1vIBDgLG7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L9xfdNE638n_6qKFu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6LFxk0QkKFmH.6SanY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7JHIFsZEa3S2PR3ioe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3OXb0G0EidkxBAmoz2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0LIP2TxESG44xnF_f1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UbEhmrK0SeiwH93MKo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HF3SXSWUmqriB.gQLc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hsiRVBMk6ldnmEqzRM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y6pILaIkmly3eIRE9X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SR2yIfX0KvLoB8.1JP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JftLxwz0mnWm.Re9T2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GLpTmObEiNXGruTtM0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EPcP0OekugQHunFGlQ7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VhRsMR9EKn8oSIQsLU7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VPhEfKcU.y7Lj_6dGr_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5h9F2ZzkGodH.1SsrM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wrh05aR0esi39bkZKt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MhSOhps0.6xzApv_9r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6o2fT.8UyMajL5T7EGE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OLrb7WXkWbl0eEKB47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3NPxqq6EebgflwsuHI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mCJ5gSU022q7ygP75T3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DJuwZxm06nmlvKtLyi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_U0BStwESLh76V_vtx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FwKksC0Kcz6EE.6zUu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W60sfxs0CvUnNENeSY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hmY02d8EuqEpK8MaFMU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zeS0K1a0OVui3euJ_j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nIL.XE9UiWaaYOzU89D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gIUDaQHUS3Bi4DUglrB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TIFb2TW0eKa8p0AiXQ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XLxaMj.0CaJElBUn.QY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nIL.XE9UiWaaYOzU89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nIL.XE9UiWaaYOzU89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gIUDaQHUS3Bi4DUglrB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KkuyqXP0aabzx.5b5Hr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_BfucxdEuG5.ht9DBYM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u.w_L2b0qL0kjPYYj8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0p9GtjBk2SacRUBRjJ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0IO2eU9UGOpE3MVjhR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KZgF_Xt0.FUFPa4xjc0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zGUo52.UuJ3Q3Wv.88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GyvcJXY061W6xllfrhz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zeLKmsmUuBu.Ph06XGz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WnrgiO0E.Crd5dZmBhL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UYOdu6jUG0gpd2cMmvq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EX.Z9jaUax.95wKsUG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OzPzDVM0mugTsZTXiz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WnrgiO0E.Crd5dZmBh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OzPzDVM0mugTsZTXiz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kqp1yhM0GSMvpPu3uRX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h1PZTnDkGZ6BfTzk.H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NlzSjcoEWsG6MHYw7A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qpXoU3206QM9XgOlt3E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qpXoU3206QM9XgOlt3E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W8zHlVUGgXDnmbX6L7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.BQLTfCkaeNM0izf2Z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MBqx.GN0CFKl2EmeTk.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cqHo.aZU2K1PGBAcmR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g3sn1fJES77tIph1AC8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C3d.STNUqg6hebC5G.sg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5277</TotalTime>
  <Words>1395</Words>
  <Application>Microsoft Office PowerPoint</Application>
  <PresentationFormat>Экран (4:3)</PresentationFormat>
  <Paragraphs>327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Tahoma</vt:lpstr>
      <vt:lpstr>Calibri</vt:lpstr>
      <vt:lpstr>Gulim</vt:lpstr>
      <vt:lpstr>Оформление по умолчанию</vt:lpstr>
      <vt:lpstr>think-cell Slide</vt:lpstr>
      <vt:lpstr>Диаграмма Microsoft Graph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Приоритетные направления программ – победителей  конкурсного отбора</vt:lpstr>
      <vt:lpstr>Ожидаемый ключевой результат модернизации системы профессионального образования</vt:lpstr>
      <vt:lpstr>Слайд 12</vt:lpstr>
      <vt:lpstr>Слайд 13</vt:lpstr>
      <vt:lpstr>Основные понятия в соответствии с ТК РФ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Минобрнауки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Пресс-служба</dc:creator>
  <cp:lastModifiedBy>Пименов</cp:lastModifiedBy>
  <cp:revision>334</cp:revision>
  <cp:lastPrinted>2013-02-26T18:28:48Z</cp:lastPrinted>
  <dcterms:created xsi:type="dcterms:W3CDTF">2009-01-27T12:23:48Z</dcterms:created>
  <dcterms:modified xsi:type="dcterms:W3CDTF">2013-03-04T08:12:56Z</dcterms:modified>
</cp:coreProperties>
</file>