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256" r:id="rId2"/>
    <p:sldId id="257" r:id="rId3"/>
    <p:sldId id="265" r:id="rId4"/>
    <p:sldId id="267" r:id="rId5"/>
    <p:sldId id="281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0" y="-3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7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914400"/>
          </a:xfrm>
        </p:spPr>
        <p:txBody>
          <a:bodyPr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1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150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1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115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1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561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12" indent="-169812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077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923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1859" y="1845734"/>
            <a:ext cx="4900101" cy="402336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8130" y="1845736"/>
            <a:ext cx="5058675" cy="4023359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1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10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321" y="1846052"/>
            <a:ext cx="4753642" cy="736282"/>
          </a:xfrm>
        </p:spPr>
        <p:txBody>
          <a:bodyPr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859" y="2582334"/>
            <a:ext cx="4906104" cy="328676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9072" y="1846052"/>
            <a:ext cx="4931718" cy="736282"/>
          </a:xfrm>
        </p:spPr>
        <p:txBody>
          <a:bodyPr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8129" y="2582334"/>
            <a:ext cx="5060676" cy="328676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981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25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259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48" y="731520"/>
            <a:ext cx="6677452" cy="525780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8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248" y="5037512"/>
            <a:ext cx="10111011" cy="906088"/>
          </a:xfrm>
        </p:spPr>
        <p:txBody>
          <a:bodyPr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8249" y="5867400"/>
            <a:ext cx="10102700" cy="5874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62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859" y="1845734"/>
            <a:ext cx="10200916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1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10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Tx/>
        <a:buBlip>
          <a:blip r:embed="rId13"/>
        </a:buBlip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Международный </a:t>
            </a:r>
            <a:r>
              <a:rPr lang="ru-RU" sz="3600" dirty="0"/>
              <a:t>опыт участия студентов в процедурах оценки качества образования.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Возможности </a:t>
            </a:r>
            <a:r>
              <a:rPr lang="ru-RU" sz="3600" dirty="0"/>
              <a:t>российского </a:t>
            </a:r>
            <a:r>
              <a:rPr lang="ru-RU" sz="3600" dirty="0" smtClean="0"/>
              <a:t>студенчества.</a:t>
            </a: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Тимошин Пётр Александрович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04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00400" y="2413000"/>
            <a:ext cx="5359400" cy="2324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Заинтересованные лица в оценке качества образования в Каталонии</a:t>
            </a:r>
            <a:endParaRPr lang="ru-RU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27700" y="1181100"/>
            <a:ext cx="12700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76812" y="608568"/>
            <a:ext cx="110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Студенты</a:t>
            </a:r>
            <a:endParaRPr lang="ru-R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78800" y="4483100"/>
            <a:ext cx="38100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13800" y="5041900"/>
            <a:ext cx="156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Университеты</a:t>
            </a:r>
            <a:endParaRPr lang="ru-RU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11500" y="4483100"/>
            <a:ext cx="39370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8400" y="4979432"/>
            <a:ext cx="224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Агентство Каталонии</a:t>
            </a:r>
            <a:endParaRPr lang="ru-RU" dirty="0"/>
          </a:p>
        </p:txBody>
      </p:sp>
      <p:cxnSp>
        <p:nvCxnSpPr>
          <p:cNvPr id="22" name="Curved Connector 21"/>
          <p:cNvCxnSpPr/>
          <p:nvPr/>
        </p:nvCxnSpPr>
        <p:spPr>
          <a:xfrm rot="16200000" flipH="1">
            <a:off x="6070600" y="1485900"/>
            <a:ext cx="3759200" cy="3149600"/>
          </a:xfrm>
          <a:prstGeom prst="curvedConnector3">
            <a:avLst>
              <a:gd name="adj1" fmla="val 246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11500" y="1423086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Образовательные курсы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194800" y="2400300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Распространение среди однокурсников</a:t>
            </a:r>
            <a:endParaRPr lang="ru-RU" dirty="0"/>
          </a:p>
        </p:txBody>
      </p:sp>
      <p:cxnSp>
        <p:nvCxnSpPr>
          <p:cNvPr id="28" name="Curved Connector 27"/>
          <p:cNvCxnSpPr/>
          <p:nvPr/>
        </p:nvCxnSpPr>
        <p:spPr>
          <a:xfrm rot="5400000" flipH="1" flipV="1">
            <a:off x="1964563" y="1210441"/>
            <a:ext cx="3575047" cy="3313172"/>
          </a:xfrm>
          <a:prstGeom prst="curvedConnector3">
            <a:avLst>
              <a:gd name="adj1" fmla="val 5852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393322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Новые эксперты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933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Студент-эксперт: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884" y="1871134"/>
            <a:ext cx="5220341" cy="4389966"/>
          </a:xfrm>
        </p:spPr>
        <p:txBody>
          <a:bodyPr>
            <a:normAutofit lnSpcReduction="10000"/>
          </a:bodyPr>
          <a:lstStyle/>
          <a:p>
            <a:pPr marL="355600" indent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ru-RU" dirty="0"/>
              <a:t>•	</a:t>
            </a:r>
            <a:r>
              <a:rPr lang="ru-RU" dirty="0" smtClean="0"/>
              <a:t>студент </a:t>
            </a:r>
            <a:r>
              <a:rPr lang="ru-RU" dirty="0"/>
              <a:t>вуза или </a:t>
            </a:r>
            <a:r>
              <a:rPr lang="ru-RU" dirty="0" smtClean="0"/>
              <a:t>недавний </a:t>
            </a:r>
            <a:r>
              <a:rPr lang="ru-RU" dirty="0"/>
              <a:t>его </a:t>
            </a:r>
            <a:r>
              <a:rPr lang="ru-RU" dirty="0" smtClean="0"/>
              <a:t>выпускник;</a:t>
            </a:r>
            <a:endParaRPr lang="ru-RU" dirty="0"/>
          </a:p>
          <a:p>
            <a:pPr marL="355600" indent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ru-RU" dirty="0"/>
              <a:t>•	</a:t>
            </a:r>
            <a:r>
              <a:rPr lang="ru-RU" dirty="0" smtClean="0"/>
              <a:t>специалист в данной области знаний;</a:t>
            </a:r>
            <a:endParaRPr lang="ru-RU" dirty="0"/>
          </a:p>
          <a:p>
            <a:pPr marL="355600" indent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ru-RU" dirty="0"/>
              <a:t>•	</a:t>
            </a:r>
            <a:r>
              <a:rPr lang="ru-RU" dirty="0" smtClean="0"/>
              <a:t>имеет опыт </a:t>
            </a:r>
            <a:r>
              <a:rPr lang="ru-RU" dirty="0"/>
              <a:t>в сфере гарантии качества или </a:t>
            </a:r>
            <a:r>
              <a:rPr lang="ru-RU" dirty="0" smtClean="0"/>
              <a:t>занимает руководящие </a:t>
            </a:r>
            <a:r>
              <a:rPr lang="ru-RU" dirty="0"/>
              <a:t>должности в </a:t>
            </a:r>
            <a:r>
              <a:rPr lang="ru-RU" dirty="0" smtClean="0"/>
              <a:t>студенческих </a:t>
            </a:r>
            <a:r>
              <a:rPr lang="ru-RU" dirty="0" err="1" smtClean="0"/>
              <a:t>структорах</a:t>
            </a:r>
            <a:r>
              <a:rPr lang="ru-RU" dirty="0" smtClean="0"/>
              <a:t> </a:t>
            </a:r>
            <a:r>
              <a:rPr lang="ru-RU" dirty="0"/>
              <a:t>вуза;</a:t>
            </a:r>
          </a:p>
          <a:p>
            <a:pPr marL="355600" indent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ru-RU" dirty="0"/>
              <a:t>•	</a:t>
            </a:r>
            <a:r>
              <a:rPr lang="ru-RU" dirty="0" smtClean="0"/>
              <a:t>имеет опыт </a:t>
            </a:r>
            <a:r>
              <a:rPr lang="ru-RU" dirty="0"/>
              <a:t>представления проблем студенчества на уровне факультета, вуза, страны;</a:t>
            </a:r>
          </a:p>
          <a:p>
            <a:pPr marL="355600" indent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ru-RU" dirty="0"/>
              <a:t>•	</a:t>
            </a:r>
            <a:r>
              <a:rPr lang="ru-RU" dirty="0" smtClean="0"/>
              <a:t>обладает аналитическими </a:t>
            </a:r>
            <a:r>
              <a:rPr lang="ru-RU" dirty="0"/>
              <a:t>умениями;</a:t>
            </a:r>
          </a:p>
          <a:p>
            <a:pPr marL="355600" indent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ru-RU" dirty="0"/>
              <a:t>•	</a:t>
            </a:r>
            <a:r>
              <a:rPr lang="ru-RU" dirty="0" smtClean="0"/>
              <a:t>умеет подготовить </a:t>
            </a:r>
            <a:r>
              <a:rPr lang="ru-RU" dirty="0"/>
              <a:t>письменный отчет;</a:t>
            </a:r>
          </a:p>
          <a:p>
            <a:pPr marL="355600" indent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ru-RU" dirty="0"/>
              <a:t>•	</a:t>
            </a:r>
            <a:r>
              <a:rPr lang="ru-RU" dirty="0" smtClean="0"/>
              <a:t>имеет коммуникативные </a:t>
            </a:r>
            <a:r>
              <a:rPr lang="ru-RU" dirty="0"/>
              <a:t>умения;</a:t>
            </a:r>
          </a:p>
          <a:p>
            <a:pPr marL="355600" indent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ru-RU" dirty="0"/>
              <a:t>•	</a:t>
            </a:r>
            <a:r>
              <a:rPr lang="ru-RU" dirty="0" smtClean="0"/>
              <a:t>интересуется и понимает систему </a:t>
            </a:r>
            <a:r>
              <a:rPr lang="ru-RU" dirty="0"/>
              <a:t>высшего образования в более широком </a:t>
            </a:r>
            <a:r>
              <a:rPr lang="ru-RU" dirty="0" smtClean="0"/>
              <a:t>смысле.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http://fs102.jpe.ru/2638/902654_3f4870e4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6" y="2150534"/>
            <a:ext cx="3610254" cy="3691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798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Проблемы, связанные с привлечением студентов в процесс оценки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859" y="1845734"/>
            <a:ext cx="5969641" cy="4023360"/>
          </a:xfrm>
        </p:spPr>
        <p:txBody>
          <a:bodyPr>
            <a:normAutofit/>
          </a:bodyPr>
          <a:lstStyle/>
          <a:p>
            <a:pPr marL="168275" lvl="0" indent="2762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/>
              <a:t>Трудность </a:t>
            </a:r>
            <a:r>
              <a:rPr lang="ru-RU" sz="2200" dirty="0"/>
              <a:t>в вопросе вовлечения студентов в процесс и процедуры гарантии </a:t>
            </a:r>
            <a:r>
              <a:rPr lang="ru-RU" sz="2200" dirty="0" smtClean="0"/>
              <a:t>качества – нехватка времени у студентов;</a:t>
            </a:r>
            <a:endParaRPr lang="ru-RU" sz="2200" dirty="0"/>
          </a:p>
          <a:p>
            <a:pPr marL="168275" lvl="0" indent="2762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/>
              <a:t>Сложность в </a:t>
            </a:r>
            <a:r>
              <a:rPr lang="ru-RU" sz="2200" dirty="0"/>
              <a:t>отборе студентов, обладающих необходимыми компетенциями для участия в процедурах оценивания качества;</a:t>
            </a:r>
          </a:p>
          <a:p>
            <a:pPr marL="168275" lvl="0" indent="2762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/>
              <a:t>Отсутствие знания </a:t>
            </a:r>
            <a:r>
              <a:rPr lang="ru-RU" sz="2200" dirty="0"/>
              <a:t>культурных особенностей и систем образования в других странах;</a:t>
            </a:r>
          </a:p>
          <a:p>
            <a:pPr marL="168275" indent="27622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/>
              <a:t>Ограниченность числа </a:t>
            </a:r>
            <a:r>
              <a:rPr lang="ru-RU" sz="2200" dirty="0"/>
              <a:t>студентов, принимающих участие в выборах ректора и в студенческих ассоциациях, их </a:t>
            </a:r>
            <a:r>
              <a:rPr lang="ru-RU" sz="2200" dirty="0" smtClean="0"/>
              <a:t>пассивность </a:t>
            </a:r>
            <a:r>
              <a:rPr lang="ru-RU" sz="2200" dirty="0"/>
              <a:t>при принятии </a:t>
            </a:r>
            <a:r>
              <a:rPr lang="ru-RU" sz="2200" dirty="0" smtClean="0"/>
              <a:t>решений.</a:t>
            </a:r>
            <a:endParaRPr lang="ru-RU" sz="2200" dirty="0"/>
          </a:p>
        </p:txBody>
      </p:sp>
      <p:pic>
        <p:nvPicPr>
          <p:cNvPr id="8194" name="Picture 2" descr="http://static.diary.ru/userdir/2/7/0/0/2700149/70744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37" y="2133600"/>
            <a:ext cx="4482687" cy="2977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820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msa-turkey.com/wp-content/uploads/2011/07/e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406775"/>
            <a:ext cx="2867025" cy="2634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rainity.ru/upload/iblock/3ed/3ed7af5b42903ad8059696a3c1495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92093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pic>
        <p:nvPicPr>
          <p:cNvPr id="9222" name="Picture 6" descr="http://www.soyuzmash.ru/partners/predpriyatiya/logo-pr/logo-akkor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161098"/>
            <a:ext cx="3515902" cy="1772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911600" y="1892093"/>
            <a:ext cx="3009900" cy="6225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641600" y="3314700"/>
            <a:ext cx="1270000" cy="1320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333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ВСС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представительств во всех регионах Российской Федерации;</a:t>
            </a:r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ru-RU" dirty="0" smtClean="0"/>
              <a:t>Участие </a:t>
            </a:r>
            <a:r>
              <a:rPr lang="ru-RU" dirty="0"/>
              <a:t>в разработке и содействии в реализации </a:t>
            </a:r>
            <a:r>
              <a:rPr lang="ru-RU" dirty="0" smtClean="0"/>
              <a:t>федеральных, региональных и </a:t>
            </a:r>
            <a:r>
              <a:rPr lang="ru-RU" dirty="0"/>
              <a:t>муниципальных </a:t>
            </a:r>
            <a:r>
              <a:rPr lang="ru-RU" dirty="0" smtClean="0"/>
              <a:t>программ;</a:t>
            </a:r>
            <a:endParaRPr lang="ru-RU" dirty="0"/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ru-RU" dirty="0" smtClean="0"/>
              <a:t>Выступление </a:t>
            </a:r>
            <a:r>
              <a:rPr lang="ru-RU" dirty="0"/>
              <a:t>с инициативами по различным вопросам общественной </a:t>
            </a:r>
            <a:r>
              <a:rPr lang="ru-RU" dirty="0" smtClean="0"/>
              <a:t>жизни;</a:t>
            </a:r>
            <a:endParaRPr lang="ru-RU" dirty="0"/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ru-RU" dirty="0" smtClean="0"/>
              <a:t>Взаимодействие</a:t>
            </a:r>
            <a:r>
              <a:rPr lang="ru-RU" dirty="0"/>
              <a:t>, объединение средств и усилий с заинтересованными органами государственной власти и </a:t>
            </a:r>
            <a:r>
              <a:rPr lang="ru-RU" dirty="0" smtClean="0"/>
              <a:t>местного самоуправления;</a:t>
            </a:r>
            <a:endParaRPr lang="ru-RU" dirty="0"/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ru-RU" dirty="0" smtClean="0"/>
              <a:t>Информационная</a:t>
            </a:r>
            <a:r>
              <a:rPr lang="ru-RU" dirty="0"/>
              <a:t>, рекламная, издательская и полиграфическая деятельность в целях популяризации </a:t>
            </a:r>
            <a:r>
              <a:rPr lang="ru-RU" dirty="0" smtClean="0"/>
              <a:t>взглядов</a:t>
            </a:r>
            <a:r>
              <a:rPr lang="ru-RU" dirty="0"/>
              <a:t>, целей и </a:t>
            </a:r>
            <a:r>
              <a:rPr lang="ru-RU" dirty="0" smtClean="0"/>
              <a:t>задач студенчества.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http://www.studaktiv.ru/system/files/v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4326466"/>
            <a:ext cx="4514850" cy="194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367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Агентство </a:t>
            </a:r>
            <a:r>
              <a:rPr lang="ru-RU" sz="2400" dirty="0" smtClean="0"/>
              <a:t>стремится </a:t>
            </a:r>
            <a:r>
              <a:rPr lang="ru-RU" sz="2400" dirty="0"/>
              <a:t>внести вклад в развитие образовательных учреждений и системы образования в целом и окажем профессиональное содействие руководству образовательного учреждения в оптимизации системы управления и внутреннего контроля, раскрытии потенциала и повышении конкурентоспособности образовательного учреждения.</a:t>
            </a:r>
          </a:p>
        </p:txBody>
      </p:sp>
      <p:pic>
        <p:nvPicPr>
          <p:cNvPr id="11266" name="Picture 2" descr="http://pr-release.ru/company/logo/14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18" y="3746500"/>
            <a:ext cx="5432728" cy="226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535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заинтересовать студентов?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859" y="1845734"/>
            <a:ext cx="4826641" cy="4023360"/>
          </a:xfrm>
        </p:spPr>
        <p:txBody>
          <a:bodyPr>
            <a:normAutofit/>
          </a:bodyPr>
          <a:lstStyle/>
          <a:p>
            <a:pPr marL="355600" lvl="0" indent="-355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обеспечение студентов обучающими и инструктивными </a:t>
            </a:r>
            <a:r>
              <a:rPr lang="ru-RU" sz="2400" dirty="0" smtClean="0"/>
              <a:t>материалами;</a:t>
            </a:r>
            <a:endParaRPr lang="ru-RU" sz="2400" dirty="0"/>
          </a:p>
          <a:p>
            <a:pPr marL="355600" lvl="0" indent="-355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консультационные </a:t>
            </a:r>
            <a:r>
              <a:rPr lang="ru-RU" sz="2400" dirty="0" smtClean="0"/>
              <a:t>тренинги;</a:t>
            </a:r>
            <a:endParaRPr lang="ru-RU" sz="2400" dirty="0"/>
          </a:p>
          <a:p>
            <a:pPr marL="355600" lvl="0" indent="-355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/>
              <a:t>принятие </a:t>
            </a:r>
            <a:r>
              <a:rPr lang="ru-RU" sz="2400" dirty="0"/>
              <a:t>законодательных актов, в которых прописаны права </a:t>
            </a:r>
            <a:r>
              <a:rPr lang="ru-RU" sz="2400" dirty="0" smtClean="0"/>
              <a:t>участия </a:t>
            </a:r>
            <a:r>
              <a:rPr lang="ru-RU" sz="2400" dirty="0"/>
              <a:t>студентов;</a:t>
            </a:r>
          </a:p>
          <a:p>
            <a:pPr marL="355600" indent="-3556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внимание к качеству информации, которую студенты получают о своей образовательной </a:t>
            </a:r>
            <a:r>
              <a:rPr lang="ru-RU" sz="2400" dirty="0" smtClean="0"/>
              <a:t>программе.</a:t>
            </a:r>
            <a:endParaRPr lang="ru-RU" sz="2400" dirty="0"/>
          </a:p>
        </p:txBody>
      </p:sp>
      <p:pic>
        <p:nvPicPr>
          <p:cNvPr id="12290" name="Picture 2" descr="http://image.tsn.ua/media/images2/original/Jul2007/4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84" y="1845734"/>
            <a:ext cx="5758919" cy="4040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6249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студенческого самоуправления способствуют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859" y="1845734"/>
            <a:ext cx="10200916" cy="4440766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содействию учебной и научной деятельности студентов;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участию в разработке и осуществлении государственных программ в области образования и науки;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проведению исследований в области образования;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разработке предложений по повышению качества образовательного процесса с учетом научных и профессиональных интересов студентов;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поддержке студенческих научных структур, а также инициатив в области научных и прикладных исследований, внедрению их результатов;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повышению интереса молодежи, студенчества к получению знаний и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475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859" y="1845734"/>
            <a:ext cx="7138041" cy="402336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200" dirty="0" smtClean="0"/>
              <a:t>1. Обмен опытом с европейскими специалистами по вовлечению студентов в процессы оценки качества образования – первоначальный этап модернизации существующей системы.</a:t>
            </a:r>
          </a:p>
          <a:p>
            <a:pPr algn="just"/>
            <a:r>
              <a:rPr lang="ru-RU" sz="2200" dirty="0" smtClean="0"/>
              <a:t>2. Необходимо информаировать студентов о их правах и обязанностях, о существующих программах.</a:t>
            </a:r>
          </a:p>
          <a:p>
            <a:pPr algn="just"/>
            <a:r>
              <a:rPr lang="ru-RU" sz="2200" dirty="0" smtClean="0"/>
              <a:t>3. Студенты должны проявлять инициативу через Студенческие советы и другие студенческие организации.</a:t>
            </a:r>
          </a:p>
          <a:p>
            <a:pPr algn="just"/>
            <a:r>
              <a:rPr lang="ru-RU" sz="2200" dirty="0" smtClean="0"/>
              <a:t>4. Только совместная работа экспертов, студентов, административного и профессорско-преподавательского состава вузов может принести лучшие результаты.</a:t>
            </a:r>
            <a:endParaRPr lang="ru-RU" sz="2200" dirty="0"/>
          </a:p>
        </p:txBody>
      </p:sp>
      <p:pic>
        <p:nvPicPr>
          <p:cNvPr id="13314" name="Picture 2" descr="http://cs5238.userapi.com/u55637400/-14/x_22c35c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278062"/>
            <a:ext cx="3730625" cy="2797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506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7718" y="2365845"/>
            <a:ext cx="5696078" cy="29356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Европейская ассоциация гарантии качества высшего образования</a:t>
            </a:r>
            <a:r>
              <a:rPr lang="ru-RU" sz="2400" dirty="0"/>
              <a:t> </a:t>
            </a:r>
            <a:r>
              <a:rPr lang="de-DE" sz="2400" dirty="0"/>
              <a:t> — </a:t>
            </a:r>
            <a:r>
              <a:rPr lang="ru-RU" sz="2400" dirty="0"/>
              <a:t>некоммерческая организация, осуществляющая независимый контроль учебных заведений. Была основана в 2000 году в Хельсинки странами-участниками Болонского </a:t>
            </a:r>
            <a:r>
              <a:rPr lang="ru-RU" sz="2400" dirty="0" smtClean="0"/>
              <a:t>соглашения.</a:t>
            </a:r>
            <a:endParaRPr lang="ru-RU" sz="2400" dirty="0"/>
          </a:p>
        </p:txBody>
      </p:sp>
      <p:pic>
        <p:nvPicPr>
          <p:cNvPr id="1026" name="Picture 2" descr="http://www.a-pagina-da-educacao.pt/wp-content/uploads/2012/08/enqa-300x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49" y="2139816"/>
            <a:ext cx="4206360" cy="3519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573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цели </a:t>
            </a:r>
            <a:r>
              <a:rPr lang="en-US" sz="4800" dirty="0" err="1"/>
              <a:t>ENQA</a:t>
            </a:r>
            <a:r>
              <a:rPr lang="en-US" sz="4800" dirty="0"/>
              <a:t> </a:t>
            </a:r>
            <a:endParaRPr lang="ru-RU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951859" y="1845733"/>
            <a:ext cx="4954671" cy="395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Представление членов </a:t>
            </a:r>
            <a:r>
              <a:rPr lang="en-US" sz="2200" dirty="0" err="1" smtClean="0"/>
              <a:t>ENQA</a:t>
            </a:r>
            <a:r>
              <a:rPr lang="en-US" sz="2200" dirty="0" smtClean="0"/>
              <a:t> </a:t>
            </a:r>
            <a:r>
              <a:rPr lang="ru-RU" sz="2200" dirty="0" smtClean="0"/>
              <a:t>на уровне Европы при принятии политических решений в области высшего образования;</a:t>
            </a:r>
            <a:endParaRPr lang="en-US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Выступление в качестве научно-исследовательского центра для развития сферы гарантии качества;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Создание эффективной коммуникационной площадки для обмена опытом и знаниями.</a:t>
            </a:r>
          </a:p>
          <a:p>
            <a:endParaRPr lang="ru-RU" dirty="0"/>
          </a:p>
        </p:txBody>
      </p:sp>
      <p:pic>
        <p:nvPicPr>
          <p:cNvPr id="2050" name="Picture 2" descr="http://sofia.cafebabel.com/public/sofia/2010/02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75" y="2241933"/>
            <a:ext cx="4495800" cy="346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092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Норвегии: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3" y="1845734"/>
            <a:ext cx="5377948" cy="4023360"/>
          </a:xfrm>
        </p:spPr>
        <p:txBody>
          <a:bodyPr>
            <a:normAutofit/>
          </a:bodyPr>
          <a:lstStyle/>
          <a:p>
            <a:pPr marL="0" indent="185738" algn="just"/>
            <a:r>
              <a:rPr lang="ru-RU" sz="2800" dirty="0" smtClean="0"/>
              <a:t>Необходимо </a:t>
            </a:r>
            <a:r>
              <a:rPr lang="ru-RU" sz="2800" dirty="0"/>
              <a:t>выдвинуть на передний план преимущества участия студентов в оценке агентств гарантии качества</a:t>
            </a:r>
          </a:p>
        </p:txBody>
      </p:sp>
      <p:pic>
        <p:nvPicPr>
          <p:cNvPr id="3074" name="Picture 2" descr="http://vu.ua/uploadfiles/fckeditor/image/2012_05/tips_empresas_exito_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94" y="814005"/>
            <a:ext cx="5251622" cy="5251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486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Студенты выполняют несколько параллельных функций в экспертных комиссиях по оценке вузов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Во-первых, представитель студентов – это в первую очередь студент и как таковой – единственный, кто способен увидеть ситуацию с точки зрения студента и учащегося. </a:t>
            </a:r>
          </a:p>
          <a:p>
            <a:r>
              <a:rPr lang="ru-RU" dirty="0" smtClean="0"/>
              <a:t>Во-вторых, в Норвегии у студентов, которых выбирают в состав экспертной комиссии, как правило, уже есть опыт такой работы либо на уровне вуза, либо на национальном уровне. Они понимают и знают систему высшего образования, что является очень важным, и способны воспринимать ситуацию глазами студентов, что нельзя сказать о других членах комиссии. </a:t>
            </a:r>
          </a:p>
          <a:p>
            <a:r>
              <a:rPr lang="ru-RU" dirty="0" smtClean="0"/>
              <a:t>Третья функция студентов заключается в том, что они являются заинтересованными в высшем образовании лицами, вкладывая в образование время и деньги. Они проявляют особый интерес к факторам, влияющим на то, чтобы сделать образование выгодным капиталовложением.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студентов в процедуре оценки качества высшего образования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542925">
              <a:buFont typeface="Arial" panose="020B0604020202020204" pitchFamily="34" charset="0"/>
              <a:buChar char="•"/>
            </a:pPr>
            <a:r>
              <a:rPr lang="ru-RU" dirty="0" smtClean="0"/>
              <a:t>Представитель студентов –  единственный</a:t>
            </a:r>
            <a:r>
              <a:rPr lang="ru-RU" dirty="0"/>
              <a:t>, кто способен увидеть ситуацию с точки зрения </a:t>
            </a:r>
            <a:r>
              <a:rPr lang="ru-RU" dirty="0" smtClean="0"/>
              <a:t>учащегося;</a:t>
            </a:r>
          </a:p>
          <a:p>
            <a:pPr marL="542925" indent="-542925">
              <a:buFont typeface="Arial" panose="020B0604020202020204" pitchFamily="34" charset="0"/>
              <a:buChar char="•"/>
            </a:pPr>
            <a:r>
              <a:rPr lang="ru-RU" dirty="0" smtClean="0"/>
              <a:t>Знание системы высшего профессионального образования;</a:t>
            </a:r>
          </a:p>
          <a:p>
            <a:pPr marL="542925" indent="-542925">
              <a:buFont typeface="Arial" panose="020B0604020202020204" pitchFamily="34" charset="0"/>
              <a:buChar char="•"/>
            </a:pPr>
            <a:r>
              <a:rPr lang="ru-RU" dirty="0" smtClean="0"/>
              <a:t>Заинтересованность в изменении существующей системы образования.</a:t>
            </a:r>
          </a:p>
        </p:txBody>
      </p:sp>
      <p:pic>
        <p:nvPicPr>
          <p:cNvPr id="4098" name="Picture 2" descr="http://seoprodvig.ru/wp-content/uploads/2012/02/masterm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77" y="3422822"/>
            <a:ext cx="4580237" cy="3435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193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508" y="498848"/>
            <a:ext cx="10200916" cy="402336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 состав экспертных комиссий должны входить студенты, эксперты и академический персонал. Они должны взаимодействовать и дополнять работу друг друга.</a:t>
            </a:r>
            <a:endParaRPr lang="ru-RU" sz="2800" dirty="0"/>
          </a:p>
        </p:txBody>
      </p:sp>
      <p:pic>
        <p:nvPicPr>
          <p:cNvPr id="5122" name="Picture 2" descr="http://cs5432.userapi.com/u154538934/-6/x_bbe040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16" y="1846262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682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561606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Учтастие студентов в обеспечении гарантии качества образвания в Финляндии</a:t>
            </a:r>
            <a:endParaRPr lang="ru-RU" dirty="0"/>
          </a:p>
        </p:txBody>
      </p:sp>
      <p:sp>
        <p:nvSpPr>
          <p:cNvPr id="5" name="Isosceles Triangle 4"/>
          <p:cNvSpPr/>
          <p:nvPr/>
        </p:nvSpPr>
        <p:spPr>
          <a:xfrm>
            <a:off x="4508500" y="2743200"/>
            <a:ext cx="3048000" cy="2374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Принятие решений на уровне университета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7997" y="2247900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87497" y="5118100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Другой персонал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8900" y="5118100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017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421906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Студенты способны на большее, чем просто выступать в роли поставщиков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806" y="2468034"/>
            <a:ext cx="4890141" cy="402336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Во </a:t>
            </a:r>
            <a:r>
              <a:rPr lang="ru-RU" sz="2400" dirty="0"/>
              <a:t>многих университетах Финляндии студенты сами разрабатывают анкеты или делают это в тесном сотрудничестве с академическим персоналом. Часто студенты сами собирают и анализируют обратную связь. </a:t>
            </a:r>
          </a:p>
        </p:txBody>
      </p:sp>
      <p:pic>
        <p:nvPicPr>
          <p:cNvPr id="6146" name="Picture 2" descr="http://static.mobime.ru/news/2007/10/23/ank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4" y="1826261"/>
            <a:ext cx="3552825" cy="4287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44417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*9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33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861</TotalTime>
  <Words>707</Words>
  <Application>Microsoft Office PowerPoint</Application>
  <PresentationFormat>Произвольный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Retrospect</vt:lpstr>
      <vt:lpstr>Международный опыт участия студентов в процедурах оценки качества образования.  Возможности российского студенчества.</vt:lpstr>
      <vt:lpstr>Слайд 2</vt:lpstr>
      <vt:lpstr>Основные цели ENQA </vt:lpstr>
      <vt:lpstr>Опыт Норвегии:</vt:lpstr>
      <vt:lpstr>Студенты выполняют несколько параллельных функций в экспертных комиссиях по оценке вузов</vt:lpstr>
      <vt:lpstr>Функции студентов в процедуре оценки качества высшего образования</vt:lpstr>
      <vt:lpstr>Слайд 7</vt:lpstr>
      <vt:lpstr>Учтастие студентов в обеспечении гарантии качества образвания в Финляндии</vt:lpstr>
      <vt:lpstr>Студенты способны на большее, чем просто выступать в роли поставщиков информации</vt:lpstr>
      <vt:lpstr>Слайд 10</vt:lpstr>
      <vt:lpstr>Студент-эксперт: </vt:lpstr>
      <vt:lpstr>Проблемы, связанные с привлечением студентов в процесс оценки</vt:lpstr>
      <vt:lpstr>Россия</vt:lpstr>
      <vt:lpstr>Задачи ВСС</vt:lpstr>
      <vt:lpstr>Слайд 15</vt:lpstr>
      <vt:lpstr>Как заинтересовать студентов?</vt:lpstr>
      <vt:lpstr>Органы студенческого самоуправления способствуют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</dc:title>
  <dc:creator>Ангелина Говорова</dc:creator>
  <cp:lastModifiedBy>Пименов</cp:lastModifiedBy>
  <cp:revision>24</cp:revision>
  <dcterms:created xsi:type="dcterms:W3CDTF">2012-12-05T16:00:33Z</dcterms:created>
  <dcterms:modified xsi:type="dcterms:W3CDTF">2013-03-04T08:38:10Z</dcterms:modified>
</cp:coreProperties>
</file>