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7" r:id="rId8"/>
    <p:sldId id="266" r:id="rId9"/>
    <p:sldId id="269" r:id="rId10"/>
    <p:sldId id="268" r:id="rId11"/>
    <p:sldId id="262" r:id="rId12"/>
    <p:sldId id="264" r:id="rId1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07" autoAdjust="0"/>
  </p:normalViewPr>
  <p:slideViewPr>
    <p:cSldViewPr>
      <p:cViewPr>
        <p:scale>
          <a:sx n="107" d="100"/>
          <a:sy n="107" d="100"/>
        </p:scale>
        <p:origin x="-72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8C1BCA-54C6-4DFE-9623-4D6A01248E1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362D58-F2A3-48B5-9122-89C3658EFD81}" type="pres">
      <dgm:prSet presAssocID="{508C1BCA-54C6-4DFE-9623-4D6A01248E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A62A5020-236B-4879-97A3-6EC6B43EB29E}" type="presOf" srcId="{508C1BCA-54C6-4DFE-9623-4D6A01248E1D}" destId="{51362D58-F2A3-48B5-9122-89C3658EFD81}" srcOrd="0" destOrd="0" presId="urn:microsoft.com/office/officeart/2005/8/layout/orgChart1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ADA72-A823-4C82-A18B-E723684ABF5E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F32A2-B5BE-4888-AA4B-A6B09202F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33717-FEF4-4468-B755-F2EB63A7159E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ABE66-02DF-4395-B839-7525B1038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6328-A53E-4734-85E6-095FA39A25BA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565DA-2E1B-4301-85A1-0BB871435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B32B3-D2C2-43C9-8BC7-6AFEA8BBECD6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8C990-A05B-4EE5-A8E6-3F0F931A5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31FB5-BDD9-42CD-8BAD-78D3D537BFD4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2A0C2-74EC-4936-ACE9-12B094F3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E88CE-84B4-44CD-8A19-29A6DB3AFCE3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55849-D18F-450B-89A7-283F9EDE2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B9A70-C6A1-42FF-BC2D-029EEDAEB2A8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C3304-D5F2-4C03-8A58-7CE2DB886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A8EF5-035C-4E64-AA72-4D40D4DC697C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C8C2-D5D1-43B8-B965-D1978062D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0694-0749-4896-97A4-616A2D54CEC8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EAB80-DF03-4561-BDE4-CF8EC4EE5A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2FFC7-B66C-4CB7-9C07-9D4A04E45697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AFB2B-450C-432B-9D43-FF743A310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F8857-535C-4DB1-8E7C-E34D830D0F7A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2BB5C-B83C-4916-BF8B-8F4B640A7B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1BCA35A-8752-4807-ACBE-E769A09ECD67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7120F4B-3926-4912-AE9E-219BFA3151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39" r:id="rId4"/>
    <p:sldLayoutId id="2147483945" r:id="rId5"/>
    <p:sldLayoutId id="2147483940" r:id="rId6"/>
    <p:sldLayoutId id="2147483946" r:id="rId7"/>
    <p:sldLayoutId id="2147483947" r:id="rId8"/>
    <p:sldLayoutId id="2147483948" r:id="rId9"/>
    <p:sldLayoutId id="2147483941" r:id="rId10"/>
    <p:sldLayoutId id="2147483949" r:id="rId11"/>
  </p:sldLayoutIdLst>
  <p:transition spd="slow"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043608" y="3717032"/>
            <a:ext cx="8001000" cy="14700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 ПРАКТИКЕ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общественной аккредитации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Ассоциации юристов России и формировании подходов к профессионально-общественной аккредитации образовательных программ                    в области юриспруденции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725" y="5445125"/>
            <a:ext cx="4343400" cy="7080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А.А. Свистунов</a:t>
            </a:r>
          </a:p>
        </p:txBody>
      </p:sp>
      <p:pic>
        <p:nvPicPr>
          <p:cNvPr id="10244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214313"/>
            <a:ext cx="364331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AutoShape 4"/>
          <p:cNvSpPr>
            <a:spLocks noChangeAspect="1" noChangeArrowheads="1"/>
          </p:cNvSpPr>
          <p:nvPr/>
        </p:nvSpPr>
        <p:spPr bwMode="auto">
          <a:xfrm>
            <a:off x="1143000" y="500063"/>
            <a:ext cx="6711950" cy="577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85750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50"/>
            <a:ext cx="8686800" cy="694978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ИНФОРМАЦИОННАЯ СИСТЕМА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1658938"/>
            <a:ext cx="1584325" cy="62547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ВУЗЫ</a:t>
            </a:r>
          </a:p>
        </p:txBody>
      </p:sp>
      <p:sp>
        <p:nvSpPr>
          <p:cNvPr id="6" name="Овал 5"/>
          <p:cNvSpPr/>
          <p:nvPr/>
        </p:nvSpPr>
        <p:spPr>
          <a:xfrm>
            <a:off x="2989263" y="1658938"/>
            <a:ext cx="1441450" cy="66198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Наполнение базы</a:t>
            </a:r>
          </a:p>
        </p:txBody>
      </p:sp>
      <p:sp>
        <p:nvSpPr>
          <p:cNvPr id="7" name="Блок-схема: магнитный диск 6"/>
          <p:cNvSpPr/>
          <p:nvPr/>
        </p:nvSpPr>
        <p:spPr>
          <a:xfrm>
            <a:off x="5076825" y="1428750"/>
            <a:ext cx="1943100" cy="1208088"/>
          </a:xfrm>
          <a:prstGeom prst="flowChartMagneticDisk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Информационная база для определения рейтинга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94013" y="2924175"/>
            <a:ext cx="2395537" cy="7207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Анализ показателей эффективности организаций, формирование рейтингов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732588" y="2911475"/>
            <a:ext cx="2227262" cy="74771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Генерация информационно-аналитических материалов для экспертизы</a:t>
            </a:r>
          </a:p>
        </p:txBody>
      </p:sp>
      <p:sp>
        <p:nvSpPr>
          <p:cNvPr id="11" name="Блок-схема: узел 10"/>
          <p:cNvSpPr/>
          <p:nvPr/>
        </p:nvSpPr>
        <p:spPr>
          <a:xfrm>
            <a:off x="2054225" y="1201738"/>
            <a:ext cx="935038" cy="776287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Модуль сбора данных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27388" y="4076700"/>
            <a:ext cx="1728787" cy="431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Рейтинги организаций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975475" y="4076700"/>
            <a:ext cx="1727200" cy="431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Эксперты</a:t>
            </a:r>
          </a:p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(контроль качества)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090988" y="4724400"/>
            <a:ext cx="3529012" cy="36036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Ассоциация юристов России</a:t>
            </a:r>
          </a:p>
        </p:txBody>
      </p:sp>
      <p:sp>
        <p:nvSpPr>
          <p:cNvPr id="16" name="Цилиндр 15"/>
          <p:cNvSpPr/>
          <p:nvPr/>
        </p:nvSpPr>
        <p:spPr>
          <a:xfrm>
            <a:off x="3851275" y="5373688"/>
            <a:ext cx="2736850" cy="1150937"/>
          </a:xfrm>
          <a:prstGeom prst="ca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Перечень вузов, прошедших общественную аккредитацию, рейтинги вузов</a:t>
            </a:r>
          </a:p>
        </p:txBody>
      </p:sp>
      <p:sp>
        <p:nvSpPr>
          <p:cNvPr id="17" name="Облако 16"/>
          <p:cNvSpPr/>
          <p:nvPr/>
        </p:nvSpPr>
        <p:spPr>
          <a:xfrm>
            <a:off x="6284913" y="5589588"/>
            <a:ext cx="2160587" cy="1079500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INTERNET-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сервер Ассоциации юристов России</a:t>
            </a:r>
          </a:p>
        </p:txBody>
      </p:sp>
      <p:sp>
        <p:nvSpPr>
          <p:cNvPr id="18" name="Стрелка вправо 17"/>
          <p:cNvSpPr/>
          <p:nvPr/>
        </p:nvSpPr>
        <p:spPr>
          <a:xfrm>
            <a:off x="2195513" y="2033588"/>
            <a:ext cx="630237" cy="17145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572000" y="2006600"/>
            <a:ext cx="360363" cy="173038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трелка углом 19"/>
          <p:cNvSpPr/>
          <p:nvPr/>
        </p:nvSpPr>
        <p:spPr>
          <a:xfrm rot="5400000" flipV="1">
            <a:off x="4564856" y="2424907"/>
            <a:ext cx="434975" cy="420688"/>
          </a:xfrm>
          <a:prstGeom prst="ben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 углом 20"/>
          <p:cNvSpPr/>
          <p:nvPr/>
        </p:nvSpPr>
        <p:spPr>
          <a:xfrm rot="5400000">
            <a:off x="7079456" y="2420144"/>
            <a:ext cx="434975" cy="407988"/>
          </a:xfrm>
          <a:prstGeom prst="ben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3984625" y="3735388"/>
            <a:ext cx="215900" cy="252412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731125" y="3762375"/>
            <a:ext cx="215900" cy="252413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8051016">
            <a:off x="5162551" y="4284662"/>
            <a:ext cx="252412" cy="449263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3609381">
            <a:off x="6481762" y="4275138"/>
            <a:ext cx="250825" cy="450850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5546725" y="5157788"/>
            <a:ext cx="876300" cy="142875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Перспективы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Оценка качества образовательной и научной деятельности, качества и уровня подготовки выпускников в образовательных учреждениях, осуществляющих подготовку юридических кадров, во всех субъектах Российской Федерации.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Информирование Минобрнауки России, Рособрнадзора, граждан   и работодателей о качестве подготовки юристов в образовательных учреждениях.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Повышение ответственности субъектов образовательной деятельности.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Создание информационно-аналитической технологии ведения реестра аккредитованных образовательных учреждений и программ, а также совершенствование показателей деятельности для определения рейтинга образовательных учреждений и юридических образовательных программ.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300" dirty="0" smtClean="0"/>
          </a:p>
        </p:txBody>
      </p:sp>
      <p:pic>
        <p:nvPicPr>
          <p:cNvPr id="20484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85750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1835150" y="2133600"/>
            <a:ext cx="5429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Рисунок 2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38" y="3571875"/>
            <a:ext cx="3141662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85750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4010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Правовое Основание для профессионально-общественной  аккредитации</a:t>
            </a:r>
          </a:p>
        </p:txBody>
      </p:sp>
      <p:sp>
        <p:nvSpPr>
          <p:cNvPr id="11268" name="Содержимое 2"/>
          <p:cNvSpPr>
            <a:spLocks noGrp="1"/>
          </p:cNvSpPr>
          <p:nvPr>
            <p:ph idx="1"/>
          </p:nvPr>
        </p:nvSpPr>
        <p:spPr>
          <a:xfrm>
            <a:off x="214313" y="1857375"/>
            <a:ext cx="8686800" cy="4525963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статья 96 Федерального закона «Об образовании       в Российской Федерации» от 29.12.2012 г. №273-ФЗ</a:t>
            </a:r>
          </a:p>
          <a:p>
            <a:pPr algn="just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пункт 1 указа Президента Российской Федерации   «О мерах по совершенствованию высшего юридического образования в Российской Федерации» от 26 мая 2009 г. № 599</a:t>
            </a:r>
          </a:p>
          <a:p>
            <a:pPr algn="just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пункт 4 указа Президента Российской Федерации      «О мерах по реализации государственной политики в области образования и науки» от 7 мая 2012 г. № 599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Методологическая база: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Положение об общественной аккредитации образовательных учреждений высшего профессионального образования, осуществляющих подготовку юридических кадров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Показатели и критерии общественной аккредитации</a:t>
            </a:r>
          </a:p>
          <a:p>
            <a:pPr indent="-7143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(документы утверждены Президиумом Ассоциации юристов России 9 февраля 2011 г., протокол заседания №25)</a:t>
            </a:r>
          </a:p>
        </p:txBody>
      </p:sp>
      <p:pic>
        <p:nvPicPr>
          <p:cNvPr id="12292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85750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85750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929718" cy="838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показатели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общественной аккредитации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Качество организации и обеспечения образовательного процесса</a:t>
            </a:r>
            <a:endParaRPr lang="ru-RU" cap="small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Кадровая обеспеченность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Научная деятельность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Материально-техническая обеспеченность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Информационная обеспеченность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финансового обеспечения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Состояние дел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Обследовано более 130 образовательных учреждений высшего профессионального образования, осуществляющих подготовку юридических кадров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Аккредитовано 104 образовательных учреждений высшего профессионального образования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Отложено решение об общественной аккредитации до устранения выявленных замечаний по 31 образовательному учреждению высшего профессионального образования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Отказались или уклоняются от предложения пройти общественную аккредитацию 30 образовательных учреждений высшего профессионального образования, в отношении которых 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у юридического сообщества есть основания полагать, что 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качество подготовки юридических кадров невысоко</a:t>
            </a:r>
          </a:p>
        </p:txBody>
      </p:sp>
      <p:pic>
        <p:nvPicPr>
          <p:cNvPr id="14340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85750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85750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85750"/>
            <a:ext cx="8964488" cy="10096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профессионально-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общественной аккредитации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программ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27088" y="1628775"/>
            <a:ext cx="7345362" cy="158432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Признание реализуемой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программы в области юриспруденции полноценной и устоявшейся системой подготовки высококвалифицированных  юридических кадров, отвечающих требованиям профессиональных стандартов.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 выпускникам: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983038"/>
            <a:ext cx="2520950" cy="1441450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0"/>
              </a:spcBef>
              <a:defRPr/>
            </a:pPr>
            <a:r>
              <a:rPr lang="ru-RU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Высокая квалификация выпускников</a:t>
            </a:r>
          </a:p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3663" y="3983038"/>
            <a:ext cx="2449512" cy="1422400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Востребованность выпускников на рынке труда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68650" y="4791075"/>
            <a:ext cx="2736850" cy="160337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Наличие у выпускников сформировавшихся профессиональных компетенций</a:t>
            </a:r>
          </a:p>
        </p:txBody>
      </p:sp>
      <p:cxnSp>
        <p:nvCxnSpPr>
          <p:cNvPr id="20" name="Прямая со стрелкой 19"/>
          <p:cNvCxnSpPr>
            <a:stCxn id="5" idx="2"/>
            <a:endCxn id="6" idx="0"/>
          </p:cNvCxnSpPr>
          <p:nvPr/>
        </p:nvCxnSpPr>
        <p:spPr>
          <a:xfrm flipH="1">
            <a:off x="1439863" y="3213100"/>
            <a:ext cx="3060700" cy="769938"/>
          </a:xfrm>
          <a:prstGeom prst="straightConnector1">
            <a:avLst/>
          </a:prstGeom>
          <a:ln w="22225" cmpd="sng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5" idx="2"/>
            <a:endCxn id="7" idx="0"/>
          </p:cNvCxnSpPr>
          <p:nvPr/>
        </p:nvCxnSpPr>
        <p:spPr>
          <a:xfrm>
            <a:off x="4500563" y="3213100"/>
            <a:ext cx="3167062" cy="769938"/>
          </a:xfrm>
          <a:prstGeom prst="straightConnector1">
            <a:avLst/>
          </a:prstGeom>
          <a:ln w="2222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5" idx="2"/>
            <a:endCxn id="8" idx="0"/>
          </p:cNvCxnSpPr>
          <p:nvPr/>
        </p:nvCxnSpPr>
        <p:spPr>
          <a:xfrm>
            <a:off x="4500563" y="3213100"/>
            <a:ext cx="36512" cy="1577975"/>
          </a:xfrm>
          <a:prstGeom prst="straightConnector1">
            <a:avLst/>
          </a:prstGeom>
          <a:ln w="2222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85750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Принципы профессионально-общественной аккредитации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Объект 2"/>
          <p:cNvSpPr>
            <a:spLocks noGrp="1"/>
          </p:cNvSpPr>
          <p:nvPr>
            <p:ph idx="1"/>
          </p:nvPr>
        </p:nvSpPr>
        <p:spPr>
          <a:xfrm>
            <a:off x="304800" y="1700213"/>
            <a:ext cx="8686800" cy="43799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Законность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Добровольность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Коллегиальность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Гласность (открытость)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Сочетание общественных и профессиональных интересов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Целесообразность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Вневедомственность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Объективность и беспристрастность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Задачи профессионально-общественной аккредитации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5538"/>
            <a:ext cx="8686800" cy="5399087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езависимая оценка качества и уровня 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подготовки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выпускников, освоивших юридические образовательные программы, в первую очередь, на предмет соответствия требованиям работодателей;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проверка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соответствия образовательных программ в области 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юриспруденции требованиям законодательных и других нормативно-правовых актов в сфере образования, 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ФГОС, 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также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профессиональных стандартов в области юриспруденции;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недостатков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имеющих место при реализации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организацией юридических образовательных программ, 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также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рекомендаций по их исправлению и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устранению;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личной и коллективной ответственности профессорско-преподавательского и административно-вспомогательного состава, а также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 образовательных учреждений;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общественно-профессиональных гарантий о высоком качестве успешно прошедших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аккредитацию юридических образовательных 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высокой квалификации выпускников соответствующего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учреждения 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потенциальных абитуриентов (их родителей), а также для работодателей и иных заинтересованных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информирование государственных органов, работодателей, средств массовой информации, юридической общественности и других лиц о качестве реализуемых различными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учреждениями юридических образовательных программ, 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том числе представление соответствующих рейтингов и иных сведений.</a:t>
            </a:r>
          </a:p>
        </p:txBody>
      </p:sp>
      <p:pic>
        <p:nvPicPr>
          <p:cNvPr id="17412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3338" y="115888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виды работ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323850" y="1196975"/>
            <a:ext cx="8640763" cy="525621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Определение основополагающих категорий профессионально-общественной аккредитации образовательных программ в области юриспруденции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Разработка показателей и критериев профессионально-общественной аккредитации юридических образовательных программ разных уровней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Разработка методов  и методик оценки уровня подготовленности обучающихся и выпускников по образовательным программам юридического профиля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Разработка механизмов и процедуры профессионально-общественной аккредитации образовательных программ юридического профиля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Разработка информационной системы поддержки принятия решения по профессионально-общественной аккредитации образовательных программ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Разработка нормативного и методического обеспечения профессионально-общественной аккредитации образовательных программ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Формирование экспертной базы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Апробация разработанных критериев и процедуры профессионально-общественной аккредитации образовательных программ (пилотный проект)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Совершенствование инфраструктуры системы профессионально-общественной аккредитации образовательных программ в области юриспруденции</a:t>
            </a:r>
          </a:p>
          <a:p>
            <a:endParaRPr lang="ru-RU" smtClean="0"/>
          </a:p>
        </p:txBody>
      </p:sp>
      <p:pic>
        <p:nvPicPr>
          <p:cNvPr id="18436" name="Рисунок 3" descr="AU_log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3338" y="115888"/>
            <a:ext cx="1325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631</TotalTime>
  <Words>538</Words>
  <Application>Microsoft Office PowerPoint</Application>
  <PresentationFormat>Экран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Wingdings</vt:lpstr>
      <vt:lpstr>Трек</vt:lpstr>
      <vt:lpstr>О ПРАКТИКЕ общественной аккредитации Ассоциации юристов России и формировании подходов к профессионально-общественной аккредитации образовательных программ                    в области юриспруденции</vt:lpstr>
      <vt:lpstr>Правовое Основание для профессионально-общественной  аккредитации</vt:lpstr>
      <vt:lpstr>Методологическая база:</vt:lpstr>
      <vt:lpstr>Основные показатели  общественной аккредитации </vt:lpstr>
      <vt:lpstr>Состояние дел</vt:lpstr>
      <vt:lpstr>Цель профессионально- общественной аккредитации  программ</vt:lpstr>
      <vt:lpstr>Принципы профессионально-общественной аккредитации</vt:lpstr>
      <vt:lpstr>Задачи профессионально-общественной аккредитации</vt:lpstr>
      <vt:lpstr>Основные виды работ</vt:lpstr>
      <vt:lpstr>ИНФОРМАЦИОННАЯ СИСТЕМА</vt:lpstr>
      <vt:lpstr>Перспективы</vt:lpstr>
      <vt:lpstr>Слайд 12</vt:lpstr>
    </vt:vector>
  </TitlesOfParts>
  <Company>msal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предварительных итогах проведения Ассоциацией юристов России аккредитации вузов, осуществляющих подготовку юристов.</dc:title>
  <dc:creator>EARODIONOVA</dc:creator>
  <cp:lastModifiedBy>Пименов</cp:lastModifiedBy>
  <cp:revision>63</cp:revision>
  <cp:lastPrinted>2013-01-21T14:07:46Z</cp:lastPrinted>
  <dcterms:created xsi:type="dcterms:W3CDTF">2012-03-14T12:13:59Z</dcterms:created>
  <dcterms:modified xsi:type="dcterms:W3CDTF">2013-03-04T08:26:36Z</dcterms:modified>
</cp:coreProperties>
</file>