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8" r:id="rId4"/>
    <p:sldId id="260" r:id="rId5"/>
    <p:sldId id="257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4BEE7-7D39-4D76-94ED-D25EF3E7D041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FE9F1-5F10-409D-A8CE-4BDC924F40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Условия реализации программы – требования к поступлению, климат, вспомогательная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работа, методы обучения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т.д.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FE9F1-5F10-409D-A8CE-4BDC924F401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FE9F1-5F10-409D-A8CE-4BDC924F401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D012C-B516-4A7A-8774-DFB2E2B405C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EE3E-5B92-4242-A84F-4C1D061E2BB2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983F-6B62-45F7-9DF7-964ADB339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EE3E-5B92-4242-A84F-4C1D061E2BB2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983F-6B62-45F7-9DF7-964ADB339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EE3E-5B92-4242-A84F-4C1D061E2BB2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983F-6B62-45F7-9DF7-964ADB339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EE3E-5B92-4242-A84F-4C1D061E2BB2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983F-6B62-45F7-9DF7-964ADB339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EE3E-5B92-4242-A84F-4C1D061E2BB2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983F-6B62-45F7-9DF7-964ADB339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EE3E-5B92-4242-A84F-4C1D061E2BB2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983F-6B62-45F7-9DF7-964ADB339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EE3E-5B92-4242-A84F-4C1D061E2BB2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983F-6B62-45F7-9DF7-964ADB339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EE3E-5B92-4242-A84F-4C1D061E2BB2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983F-6B62-45F7-9DF7-964ADB339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EE3E-5B92-4242-A84F-4C1D061E2BB2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983F-6B62-45F7-9DF7-964ADB339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EE3E-5B92-4242-A84F-4C1D061E2BB2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983F-6B62-45F7-9DF7-964ADB339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EE3E-5B92-4242-A84F-4C1D061E2BB2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983F-6B62-45F7-9DF7-964ADB339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9EE3E-5B92-4242-A84F-4C1D061E2BB2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983F-6B62-45F7-9DF7-964ADB339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74999"/>
            <a:ext cx="7772400" cy="147002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600" b="1" dirty="0">
                <a:solidFill>
                  <a:srgbClr val="002060"/>
                </a:solidFill>
              </a:rPr>
              <a:t>Оценка качества программ ДПО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7232848" cy="625624"/>
          </a:xfrm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</a:rPr>
              <a:t>Пышкин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Андрей Николаевич</a:t>
            </a:r>
            <a:endParaRPr lang="ru-RU" sz="24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5" descr="C:\Users\123\Pictures\ger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-26988"/>
            <a:ext cx="431800" cy="58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4825" y="115888"/>
            <a:ext cx="8531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РОССИЙСКАЯ АКАДЕМИЯ НАРОДНОГО ХОЗЯЙСТВА И ГОСУДАРСТВЕННОЙ СЛУЖБЫ ПРИ ПРЕЗИДЕНТЕ РФ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6308725"/>
            <a:ext cx="9144000" cy="549275"/>
          </a:xfrm>
          <a:prstGeom prst="rect">
            <a:avLst/>
          </a:prstGeom>
          <a:solidFill>
            <a:srgbClr val="000099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Российские особенности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ru-RU" dirty="0" smtClean="0">
                <a:solidFill>
                  <a:srgbClr val="002060"/>
                </a:solidFill>
              </a:rPr>
              <a:t>Терминология:</a:t>
            </a:r>
          </a:p>
          <a:p>
            <a:pPr lvl="1">
              <a:spcBef>
                <a:spcPts val="600"/>
              </a:spcBef>
            </a:pPr>
            <a:r>
              <a:rPr lang="ru-RU" sz="2200" dirty="0" smtClean="0">
                <a:solidFill>
                  <a:srgbClr val="002060"/>
                </a:solidFill>
              </a:rPr>
              <a:t>Общественная, общественно-профессиональная, профессиональная, независимая, внешняя, профессионально-общественная…</a:t>
            </a:r>
          </a:p>
          <a:p>
            <a:pPr lvl="1">
              <a:spcBef>
                <a:spcPts val="600"/>
              </a:spcBef>
            </a:pPr>
            <a:r>
              <a:rPr lang="ru-RU" sz="2200" dirty="0" smtClean="0">
                <a:solidFill>
                  <a:srgbClr val="002060"/>
                </a:solidFill>
              </a:rPr>
              <a:t>Оценка, аккредитация, аудит…</a:t>
            </a:r>
          </a:p>
          <a:p>
            <a:pPr lvl="1">
              <a:spcBef>
                <a:spcPts val="600"/>
              </a:spcBef>
            </a:pPr>
            <a:r>
              <a:rPr lang="ru-RU" sz="2200" dirty="0" smtClean="0">
                <a:solidFill>
                  <a:srgbClr val="002060"/>
                </a:solidFill>
              </a:rPr>
              <a:t>Уполномоченная, специализированная, экспертная…</a:t>
            </a:r>
          </a:p>
          <a:p>
            <a:pPr>
              <a:spcBef>
                <a:spcPts val="1200"/>
              </a:spcBef>
            </a:pPr>
            <a:r>
              <a:rPr lang="ru-RU" dirty="0" smtClean="0">
                <a:solidFill>
                  <a:srgbClr val="002060"/>
                </a:solidFill>
              </a:rPr>
              <a:t>Система образования:</a:t>
            </a:r>
          </a:p>
          <a:p>
            <a:pPr lvl="1">
              <a:spcBef>
                <a:spcPts val="600"/>
              </a:spcBef>
            </a:pPr>
            <a:r>
              <a:rPr lang="ru-RU" sz="2200" dirty="0" smtClean="0">
                <a:solidFill>
                  <a:srgbClr val="002060"/>
                </a:solidFill>
              </a:rPr>
              <a:t>Структура, классификация, типология программ…</a:t>
            </a:r>
          </a:p>
          <a:p>
            <a:pPr lvl="1">
              <a:spcBef>
                <a:spcPts val="600"/>
              </a:spcBef>
            </a:pPr>
            <a:r>
              <a:rPr lang="ru-RU" sz="2200" dirty="0" smtClean="0">
                <a:solidFill>
                  <a:srgbClr val="002060"/>
                </a:solidFill>
              </a:rPr>
              <a:t>Сопоставимость с мировым образовательным пространством (МСКО…)</a:t>
            </a:r>
          </a:p>
          <a:p>
            <a:pPr>
              <a:spcBef>
                <a:spcPts val="1200"/>
              </a:spcBef>
            </a:pPr>
            <a:r>
              <a:rPr lang="ru-RU" dirty="0" smtClean="0">
                <a:solidFill>
                  <a:srgbClr val="002060"/>
                </a:solidFill>
              </a:rPr>
              <a:t>Новый закон…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Picture 5" descr="C:\Users\123\Pictures\ger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-26988"/>
            <a:ext cx="431800" cy="58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04825" y="115888"/>
            <a:ext cx="8531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РОССИЙСКАЯ АКАДЕМИЯ НАРОДНОГО ХОЗЯЙСТВА И ГОСУДАРСТВЕННОЙ СЛУЖБЫ ПРИ ПРЕЗИДЕНТЕ РФ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6308725"/>
            <a:ext cx="9144000" cy="549275"/>
          </a:xfrm>
          <a:prstGeom prst="rect">
            <a:avLst/>
          </a:prstGeom>
          <a:solidFill>
            <a:srgbClr val="000099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Системные вопросы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748464" cy="489654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Сколько должно быть субъектов оценки?</a:t>
            </a:r>
          </a:p>
          <a:p>
            <a:pPr>
              <a:spcBef>
                <a:spcPts val="1200"/>
              </a:spcBef>
            </a:pPr>
            <a:r>
              <a:rPr lang="ru-RU" dirty="0" smtClean="0">
                <a:solidFill>
                  <a:srgbClr val="002060"/>
                </a:solidFill>
              </a:rPr>
              <a:t>Модель должна быть:</a:t>
            </a:r>
          </a:p>
          <a:p>
            <a:pPr lvl="1"/>
            <a:r>
              <a:rPr lang="ru-RU" sz="2600" dirty="0" smtClean="0">
                <a:solidFill>
                  <a:srgbClr val="002060"/>
                </a:solidFill>
              </a:rPr>
              <a:t>Единой?</a:t>
            </a:r>
          </a:p>
          <a:p>
            <a:pPr lvl="1"/>
            <a:r>
              <a:rPr lang="ru-RU" sz="2600" dirty="0" smtClean="0">
                <a:solidFill>
                  <a:srgbClr val="002060"/>
                </a:solidFill>
              </a:rPr>
              <a:t>Универсальной?</a:t>
            </a:r>
          </a:p>
          <a:p>
            <a:pPr>
              <a:spcBef>
                <a:spcPts val="1200"/>
              </a:spcBef>
            </a:pPr>
            <a:r>
              <a:rPr lang="ru-RU" dirty="0" smtClean="0">
                <a:solidFill>
                  <a:srgbClr val="002060"/>
                </a:solidFill>
              </a:rPr>
              <a:t>Аккредитация:</a:t>
            </a:r>
          </a:p>
          <a:p>
            <a:pPr lvl="1"/>
            <a:r>
              <a:rPr lang="ru-RU" sz="2600" dirty="0" smtClean="0">
                <a:solidFill>
                  <a:srgbClr val="002060"/>
                </a:solidFill>
              </a:rPr>
              <a:t>Добровольная?</a:t>
            </a:r>
          </a:p>
          <a:p>
            <a:pPr lvl="1"/>
            <a:r>
              <a:rPr lang="ru-RU" sz="2600" dirty="0" smtClean="0">
                <a:solidFill>
                  <a:srgbClr val="002060"/>
                </a:solidFill>
              </a:rPr>
              <a:t>Обязательная?</a:t>
            </a:r>
          </a:p>
          <a:p>
            <a:pPr lvl="1"/>
            <a:r>
              <a:rPr lang="ru-RU" sz="2600" dirty="0" smtClean="0">
                <a:solidFill>
                  <a:srgbClr val="002060"/>
                </a:solidFill>
              </a:rPr>
              <a:t>Исключения?</a:t>
            </a:r>
          </a:p>
          <a:p>
            <a:pPr>
              <a:spcBef>
                <a:spcPts val="1200"/>
              </a:spcBef>
            </a:pPr>
            <a:r>
              <a:rPr lang="ru-RU" dirty="0" smtClean="0">
                <a:solidFill>
                  <a:srgbClr val="002060"/>
                </a:solidFill>
              </a:rPr>
              <a:t>А если нет:</a:t>
            </a:r>
          </a:p>
          <a:p>
            <a:pPr lvl="1"/>
            <a:r>
              <a:rPr lang="ru-RU" sz="2600" dirty="0" smtClean="0">
                <a:solidFill>
                  <a:srgbClr val="002060"/>
                </a:solidFill>
              </a:rPr>
              <a:t>Аккредитации?</a:t>
            </a:r>
          </a:p>
          <a:p>
            <a:pPr lvl="1"/>
            <a:r>
              <a:rPr lang="ru-RU" sz="2600" dirty="0" smtClean="0">
                <a:solidFill>
                  <a:srgbClr val="002060"/>
                </a:solidFill>
              </a:rPr>
              <a:t>Услуг по аккредитации данного направления/профиля?</a:t>
            </a:r>
          </a:p>
          <a:p>
            <a:pPr>
              <a:spcBef>
                <a:spcPts val="1200"/>
              </a:spcBef>
            </a:pPr>
            <a:r>
              <a:rPr lang="ru-RU" dirty="0" smtClean="0">
                <a:solidFill>
                  <a:srgbClr val="002060"/>
                </a:solidFill>
              </a:rPr>
              <a:t>Критерии допуска работодателей, их объединений и проф. сообществ?</a:t>
            </a:r>
          </a:p>
          <a:p>
            <a:pPr lvl="1"/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5" descr="C:\Users\123\Pictures\ger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-26988"/>
            <a:ext cx="431800" cy="58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4825" y="115888"/>
            <a:ext cx="8531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РОССИЙСКАЯ АКАДЕМИЯ НАРОДНОГО ХОЗЯЙСТВА И ГОСУДАРСТВЕННОЙ СЛУЖБЫ ПРИ ПРЕЗИДЕНТЕ РФ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6308725"/>
            <a:ext cx="9144000" cy="549275"/>
          </a:xfrm>
          <a:prstGeom prst="rect">
            <a:avLst/>
          </a:prstGeom>
          <a:solidFill>
            <a:srgbClr val="000099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«Их» нравы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63976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США: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57200" y="1980530"/>
            <a:ext cx="4040188" cy="39512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Добровольная аккредитация</a:t>
            </a:r>
          </a:p>
          <a:p>
            <a:pPr>
              <a:spcBef>
                <a:spcPts val="1200"/>
              </a:spcBef>
              <a:buNone/>
            </a:pPr>
            <a:r>
              <a:rPr lang="ru-RU" dirty="0" smtClean="0">
                <a:solidFill>
                  <a:srgbClr val="002060"/>
                </a:solidFill>
              </a:rPr>
              <a:t>88 </a:t>
            </a:r>
            <a:r>
              <a:rPr lang="ru-RU" dirty="0" err="1" smtClean="0">
                <a:solidFill>
                  <a:srgbClr val="002060"/>
                </a:solidFill>
              </a:rPr>
              <a:t>аккред</a:t>
            </a:r>
            <a:r>
              <a:rPr lang="ru-RU" dirty="0" smtClean="0">
                <a:solidFill>
                  <a:srgbClr val="002060"/>
                </a:solidFill>
              </a:rPr>
              <a:t>. организаций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4 типов: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Региональные (6)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Национальные (5)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Программные/ специализированные (73)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Религиозные (4)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Собственные стандарты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Наличие аккредитации = право на доступ к федеральному финансированию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63976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Германия: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980530"/>
            <a:ext cx="4319463" cy="3951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Обязательная аккредитация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8 организаций, в т.ч. профильные:</a:t>
            </a:r>
          </a:p>
          <a:p>
            <a:pPr lvl="1"/>
            <a:r>
              <a:rPr lang="ru-RU" sz="1500" dirty="0" smtClean="0">
                <a:solidFill>
                  <a:srgbClr val="002060"/>
                </a:solidFill>
              </a:rPr>
              <a:t>Специальное образование, забота, науки о здоровье, социальная работа</a:t>
            </a:r>
          </a:p>
          <a:p>
            <a:pPr lvl="1"/>
            <a:r>
              <a:rPr lang="ru-RU" sz="1500" dirty="0" smtClean="0">
                <a:solidFill>
                  <a:srgbClr val="002060"/>
                </a:solidFill>
              </a:rPr>
              <a:t>Инженерное дело, ИКТ, Естественные науки, Математика</a:t>
            </a:r>
          </a:p>
          <a:p>
            <a:pPr lvl="1"/>
            <a:r>
              <a:rPr lang="ru-RU" sz="1500" dirty="0" smtClean="0">
                <a:solidFill>
                  <a:srgbClr val="002060"/>
                </a:solidFill>
              </a:rPr>
              <a:t>Бизнес-образование</a:t>
            </a:r>
            <a:endParaRPr lang="ru-RU" sz="15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200" dirty="0">
                <a:solidFill>
                  <a:srgbClr val="002060"/>
                </a:solidFill>
              </a:rPr>
              <a:t>Единые стандарты</a:t>
            </a:r>
          </a:p>
          <a:p>
            <a:pPr>
              <a:buNone/>
            </a:pPr>
            <a:r>
              <a:rPr lang="ru-RU" sz="2200" dirty="0">
                <a:solidFill>
                  <a:srgbClr val="002060"/>
                </a:solidFill>
              </a:rPr>
              <a:t>Единая </a:t>
            </a:r>
            <a:r>
              <a:rPr lang="ru-RU" sz="2200" dirty="0" smtClean="0">
                <a:solidFill>
                  <a:srgbClr val="002060"/>
                </a:solidFill>
              </a:rPr>
              <a:t>процедура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123\Pictures\ger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-26988"/>
            <a:ext cx="431800" cy="58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4825" y="115888"/>
            <a:ext cx="8531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РОССИЙСКАЯ АКАДЕМИЯ НАРОДНОГО ХОЗЯЙСТВА И ГОСУДАРСТВЕННОЙ СЛУЖБЫ ПРИ ПРЕЗИДЕНТЕ РФ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6308725"/>
            <a:ext cx="9144000" cy="549275"/>
          </a:xfrm>
          <a:prstGeom prst="rect">
            <a:avLst/>
          </a:prstGeom>
          <a:solidFill>
            <a:srgbClr val="000099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Работа с моделями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34834"/>
            <a:ext cx="5789733" cy="358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" name="Picture 5" descr="C:\Users\123\Pictures\ger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-26988"/>
            <a:ext cx="431800" cy="58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504825" y="115888"/>
            <a:ext cx="8531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РОССИЙСКАЯ АКАДЕМИЯ НАРОДНОГО ХОЗЯЙСТВА И ГОСУДАРСТВЕННОЙ СЛУЖБЫ ПРИ ПРЕЗИДЕНТЕ РФ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308725"/>
            <a:ext cx="9144000" cy="549275"/>
          </a:xfrm>
          <a:prstGeom prst="rect">
            <a:avLst/>
          </a:prstGeom>
          <a:solidFill>
            <a:srgbClr val="000099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Модель оценки качества программ </a:t>
            </a:r>
            <a:r>
              <a:rPr lang="ru-RU" sz="3600" dirty="0" smtClean="0">
                <a:solidFill>
                  <a:srgbClr val="002060"/>
                </a:solidFill>
              </a:rPr>
              <a:t>ДПО</a:t>
            </a:r>
            <a:endParaRPr lang="ru-RU" sz="3600" i="1" dirty="0">
              <a:solidFill>
                <a:srgbClr val="00206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323528" y="2377152"/>
          <a:ext cx="8568952" cy="350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8752"/>
                <a:gridCol w="1800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Группа критериев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Максимальный</a:t>
                      </a:r>
                      <a:r>
                        <a:rPr lang="ru-RU" baseline="0" dirty="0" smtClean="0"/>
                        <a:t> балл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Миссия, стратегия и опыт реализации аналогичных программ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Учебный план и структура образовательной программы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Условия реализации программы*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Преподавательский состав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Ресурсное обеспечение программы, инфраструктура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 обучения, взаимодействие с работодателями и выпускниками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39552" y="1558533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(Универсальная модель для программ ДПО, с фокусом на долгосрочные программы от полугода или 500 часов)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" name="Picture 5" descr="C:\Users\123\Pictures\ger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-26988"/>
            <a:ext cx="431800" cy="58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504825" y="115888"/>
            <a:ext cx="8531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РОССИЙСКАЯ АКАДЕМИЯ НАРОДНОГО ХОЗЯЙСТВА И ГОСУДАРСТВЕННОЙ СЛУЖБЫ ПРИ ПРЕЗИДЕНТЕ РФ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0" y="6308725"/>
            <a:ext cx="9144000" cy="549275"/>
          </a:xfrm>
          <a:prstGeom prst="rect">
            <a:avLst/>
          </a:prstGeom>
          <a:solidFill>
            <a:srgbClr val="000099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915816" y="1124744"/>
            <a:ext cx="3217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(без весовых коэффициентов)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Результаты апробации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611560" y="1484784"/>
          <a:ext cx="8007233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5730"/>
                <a:gridCol w="351155"/>
                <a:gridCol w="351155"/>
                <a:gridCol w="351155"/>
                <a:gridCol w="351155"/>
                <a:gridCol w="351155"/>
                <a:gridCol w="351155"/>
                <a:gridCol w="774573"/>
              </a:tblGrid>
              <a:tr h="48629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программы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2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3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4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5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6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Всего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anchor="ctr"/>
                </a:tc>
              </a:tr>
              <a:tr h="370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Управление инновациями в корпорациях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4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Развитие малой фирмы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4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Инновационный малый бизнес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9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Развитие предпринимательства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4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Развитие предпринимательства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4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Инновационный  малый бизнес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1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Управление инновационными проектами в корпорации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4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Организация собственного дела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" name="Picture 5" descr="C:\Users\123\Pictures\ger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-26988"/>
            <a:ext cx="431800" cy="58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8"/>
          <p:cNvSpPr txBox="1">
            <a:spLocks noChangeArrowheads="1"/>
          </p:cNvSpPr>
          <p:nvPr/>
        </p:nvSpPr>
        <p:spPr bwMode="auto">
          <a:xfrm>
            <a:off x="504825" y="115888"/>
            <a:ext cx="8531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РОССИЙСКАЯ АКАДЕМИЯ НАРОДНОГО ХОЗЯЙСТВА И ГОСУДАРСТВЕННОЙ СЛУЖБЫ ПРИ ПРЕЗИДЕНТЕ РФ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6308725"/>
            <a:ext cx="9144000" cy="549275"/>
          </a:xfrm>
          <a:prstGeom prst="rect">
            <a:avLst/>
          </a:prstGeom>
          <a:solidFill>
            <a:srgbClr val="000099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18048"/>
            <a:ext cx="9144000" cy="1143000"/>
          </a:xfrm>
        </p:spPr>
        <p:txBody>
          <a:bodyPr>
            <a:normAutofit/>
          </a:bodyPr>
          <a:lstStyle/>
          <a:p>
            <a:r>
              <a:rPr lang="ru-RU" sz="3400" b="1" dirty="0" smtClean="0">
                <a:solidFill>
                  <a:srgbClr val="C00000"/>
                </a:solidFill>
                <a:latin typeface="Georgia" pitchFamily="18" charset="0"/>
              </a:rPr>
              <a:t>Спасибо за внимание</a:t>
            </a:r>
            <a:endParaRPr lang="ru-RU" sz="3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5" descr="C:\Users\123\Pictures\ger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-26988"/>
            <a:ext cx="431800" cy="58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504825" y="115888"/>
            <a:ext cx="8531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РОССИЙСКАЯ АКАДЕМИЯ НАРОДНОГО ХОЗЯЙСТВА И ГОСУДАРСТВЕННОЙ СЛУЖБЫ ПРИ ПРЕЗИДЕНТЕ РФ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308725"/>
            <a:ext cx="9144000" cy="549275"/>
          </a:xfrm>
          <a:prstGeom prst="rect">
            <a:avLst/>
          </a:prstGeom>
          <a:solidFill>
            <a:srgbClr val="000099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175</TotalTime>
  <Words>482</Words>
  <Application>Microsoft Office PowerPoint</Application>
  <PresentationFormat>Экран (4:3)</PresentationFormat>
  <Paragraphs>173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Оценка качества программ ДПО</vt:lpstr>
      <vt:lpstr>Российские особенности</vt:lpstr>
      <vt:lpstr>Системные вопросы</vt:lpstr>
      <vt:lpstr>«Их» нравы</vt:lpstr>
      <vt:lpstr>Работа с моделями</vt:lpstr>
      <vt:lpstr>Модель оценки качества программ ДПО</vt:lpstr>
      <vt:lpstr>Результаты апробации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Внешняя оценка качества программ ДПО: модели, регулирование, ценность</dc:title>
  <dc:creator>Андрей</dc:creator>
  <cp:lastModifiedBy>Пименов</cp:lastModifiedBy>
  <cp:revision>21</cp:revision>
  <dcterms:created xsi:type="dcterms:W3CDTF">2013-02-26T20:28:40Z</dcterms:created>
  <dcterms:modified xsi:type="dcterms:W3CDTF">2013-03-04T07:54:37Z</dcterms:modified>
</cp:coreProperties>
</file>