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387" r:id="rId3"/>
    <p:sldId id="369" r:id="rId4"/>
    <p:sldId id="388" r:id="rId5"/>
    <p:sldId id="390" r:id="rId6"/>
    <p:sldId id="393" r:id="rId7"/>
    <p:sldId id="371" r:id="rId8"/>
    <p:sldId id="375" r:id="rId9"/>
    <p:sldId id="391" r:id="rId10"/>
    <p:sldId id="39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1A3D68"/>
    <a:srgbClr val="CC0000"/>
    <a:srgbClr val="1F497D"/>
    <a:srgbClr val="213A5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84" autoAdjust="0"/>
    <p:restoredTop sz="94638" autoAdjust="0"/>
  </p:normalViewPr>
  <p:slideViewPr>
    <p:cSldViewPr>
      <p:cViewPr>
        <p:scale>
          <a:sx n="66" d="100"/>
          <a:sy n="66" d="100"/>
        </p:scale>
        <p:origin x="-636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772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E4EB1F-C4E0-48AD-8654-D3E8427CB9DD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73DCFA-30FB-444B-BA77-A2D6EF76DB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2A4667-6B99-49BB-92DD-761F43A9A75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54A25E-A51E-4C93-82E0-2B1A2D44A45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C438E-BD07-4604-A222-BD42B9444BC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88D292-42BB-43F4-857D-5C92CE66864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C2AD5-E85D-4E71-9E9D-1B07B6B60DB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1A1EE-7241-485F-A4C9-1873BC4D319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EDFF6D-C553-4523-AFBB-7BDD92DD672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5E4B2D-D0AF-4239-B089-1E1AEB6B6A0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8C3729-495F-4929-A85E-76381D548D8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9C6E4D-A38B-4CFE-B7D1-427B1EF1526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AD22D-6F33-4CF1-AB7A-3DD9B7C8486A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54991-E386-4F59-8379-3A2AB4CF9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F115A-0A99-4126-A657-035677899EC3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5F938-D287-4BC3-953A-E2FFCFAB4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C79A-2306-4CAC-894B-7364127F53B6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2E03E-38CC-4DEB-849F-F7BBC1D52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FE8E-BC0A-40C6-BDDF-D09FF41DE7E3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A5B93-A05B-4C55-9F60-A63C9C2DE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575EC-62A8-4AA8-96B4-7E8379D2A2CE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29B58-81A6-4C28-AB7A-E2E9DEAD9E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81312-464B-40F4-A1A3-D4AACB9D04D0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4B53E-B928-4FC6-8688-BA5D84A12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20C8-ACA9-4852-98D1-E008337F5264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A021-AFE1-4218-9E37-D68D38932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735BE-53C3-4F67-8B0A-E7B955B10C1F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AAA3-F5F1-4173-9513-832819E53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FBEF0-6DA4-44D4-9D09-0A6AE9ED52AA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49535-DA27-4E71-B988-072EDD9FE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840C-14BB-41D7-A33C-743358FCE6B3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B407-B9A7-4517-8639-4BA837037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701F5-E3C5-42B5-8137-857A52E7FFB8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038A9-5AE3-49AC-BCCB-5E8B08C80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C5448-27A3-49D4-A5A1-FB8997CE23A9}" type="datetimeFigureOut">
              <a:rPr lang="ru-RU"/>
              <a:pPr>
                <a:defRPr/>
              </a:pPr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4824E9-99BB-4E03-89DA-971203FF1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5" descr="back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71450"/>
            <a:ext cx="91440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52"/>
          <p:cNvSpPr>
            <a:spLocks noChangeArrowheads="1"/>
          </p:cNvSpPr>
          <p:nvPr/>
        </p:nvSpPr>
        <p:spPr bwMode="auto">
          <a:xfrm>
            <a:off x="7812088" y="333375"/>
            <a:ext cx="12239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i="1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144463" y="1916113"/>
            <a:ext cx="8748712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700" b="1">
                <a:solidFill>
                  <a:srgbClr val="1A3D68"/>
                </a:solidFill>
              </a:rPr>
              <a:t>Подходы ОПОРЫ РОССИИ к профессионально-общественной аккредитации</a:t>
            </a:r>
          </a:p>
          <a:p>
            <a:pPr algn="ctr"/>
            <a:r>
              <a:rPr lang="ru-RU" sz="2700" b="1">
                <a:solidFill>
                  <a:srgbClr val="1A3D68"/>
                </a:solidFill>
              </a:rPr>
              <a:t>программ профессионального образования в области Экономики</a:t>
            </a:r>
          </a:p>
          <a:p>
            <a:pPr algn="ctr"/>
            <a:endParaRPr lang="ru-RU" sz="2700" b="1">
              <a:solidFill>
                <a:srgbClr val="1A3D68"/>
              </a:solidFill>
            </a:endParaRPr>
          </a:p>
          <a:p>
            <a:pPr algn="ctr"/>
            <a:endParaRPr lang="ru-RU" sz="2700" b="1">
              <a:solidFill>
                <a:srgbClr val="1A3D68"/>
              </a:solidFill>
            </a:endParaRPr>
          </a:p>
          <a:p>
            <a:pPr algn="ctr"/>
            <a:r>
              <a:rPr lang="ru-RU" sz="2400" b="1" i="1">
                <a:solidFill>
                  <a:srgbClr val="1A3D68"/>
                </a:solidFill>
              </a:rPr>
              <a:t>Песоцкий Юрий Сергеевич,</a:t>
            </a:r>
          </a:p>
          <a:p>
            <a:pPr algn="ctr"/>
            <a:r>
              <a:rPr lang="ru-RU" sz="2400" b="1" i="1">
                <a:solidFill>
                  <a:srgbClr val="1A3D68"/>
                </a:solidFill>
              </a:rPr>
              <a:t>Вице-президент НП «ОПОРА»</a:t>
            </a:r>
          </a:p>
          <a:p>
            <a:pPr algn="ctr"/>
            <a:endParaRPr lang="ru-RU" sz="2400" b="1" i="1">
              <a:solidFill>
                <a:srgbClr val="1A3D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79388" y="260350"/>
            <a:ext cx="87137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Укрупненная группа специальностей «Экономика и управление»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913" y="908050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288" y="1052513"/>
          <a:ext cx="8353425" cy="5141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462"/>
                <a:gridCol w="4784235"/>
                <a:gridCol w="379702"/>
                <a:gridCol w="2506027"/>
              </a:tblGrid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80400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Товароведение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80401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Товароведение и экспертиза товаров (по областям применения)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Товаровед-эксперт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Менеджмент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Бакалавр менеджмента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Магистр менеджмента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377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Экономика и управление на предприятии (по отраслям)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Экономист-менеджер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Антикризисное управление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Экономист-менеджер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377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Государственное и муниципальное управление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Управление персоналом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Логистика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Экономист-менеджер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80507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Менеджмент организации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Менеджер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80600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Статистика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Бакалавр статистики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Магистр статистики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80601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Статистика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Экономист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80700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Бизнес-информатика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Бакалавр бизнес-информатики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2208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Магистр бизнес-информатики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434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80800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Прикладная информатика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Бакалавр прикладной информатики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434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Магистр прикладной информатики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  <a:tr h="434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80801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Прикладная информатика (по областям)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Информатик (с указанием области)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543" marR="7543" marT="7543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341438"/>
            <a:ext cx="874871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Tx/>
              <a:buAutoNum type="arabicPeriod"/>
              <a:defRPr/>
            </a:pP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Определение степени актуальности реализуемых образовательных программ реальным запросам рынка труда.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Определение соответствия уровня подготовки выпускников (знаний, умений, навыков) требованиям работодателей.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Получение профессиональной помощи в повышении конкурентоспособности программы в форме рекомендаций по устранению проблемных зон в реализации программы и внедрению лучших образовательных и управленческих практик (современные образовательные методики и технологии в области социологического образования, современные подходы к менеджменту образовательной программы, рекомендации по формированию эффективных моделей взаимодействия с работодателями и прочее).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Развитие имиджа и репутации программы в среде потенциальных и текущих прямых выгодоприобретателей программы (абитуриенты, студенты) и других заинтересованных сторон (работодатели, </a:t>
            </a:r>
            <a:r>
              <a:rPr lang="ru-RU" sz="1900" dirty="0" err="1">
                <a:latin typeface="Times New Roman" pitchFamily="18" charset="0"/>
                <a:ea typeface="+mj-ea"/>
                <a:cs typeface="Times New Roman" pitchFamily="18" charset="0"/>
              </a:rPr>
              <a:t>профсообщество</a:t>
            </a: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, академическое сообщество, государство).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u-RU" sz="1900" dirty="0">
                <a:latin typeface="Times New Roman" pitchFamily="18" charset="0"/>
                <a:ea typeface="+mj-ea"/>
                <a:cs typeface="Times New Roman" pitchFamily="18" charset="0"/>
              </a:rPr>
              <a:t>Развитие культуры качества в среде АУП и ППС программы.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-26988"/>
            <a:ext cx="91440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 Мотивы образовательных организаций к прохождению процедуры независимой внешней оценки качества и профессионально-общественной аккредитации программ по социологии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913" y="126841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79388" y="188913"/>
            <a:ext cx="87137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 Объекты независимой оценки </a:t>
            </a:r>
          </a:p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при профессионально-общественной аккредитации программ по социологии</a:t>
            </a:r>
          </a:p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31913" y="126841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Прямоугольник 12"/>
          <p:cNvSpPr>
            <a:spLocks noChangeArrowheads="1"/>
          </p:cNvSpPr>
          <p:nvPr/>
        </p:nvSpPr>
        <p:spPr bwMode="auto">
          <a:xfrm>
            <a:off x="250825" y="1268413"/>
            <a:ext cx="8569325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3250" indent="-514350">
              <a:lnSpc>
                <a:spcPct val="120000"/>
              </a:lnSpc>
              <a:buClr>
                <a:srgbClr val="76BCD8"/>
              </a:buClr>
              <a:buSzPct val="103000"/>
              <a:buFont typeface="Calibri" pitchFamily="34" charset="0"/>
              <a:buAutoNum type="arabicPeriod"/>
              <a:tabLst>
                <a:tab pos="266700" algn="l"/>
              </a:tabLst>
            </a:pPr>
            <a:r>
              <a:rPr lang="ru-RU" sz="2000" b="1">
                <a:latin typeface="Georgia" pitchFamily="18" charset="0"/>
              </a:rPr>
              <a:t>Востребованность выпускников программы рынком труда.</a:t>
            </a:r>
          </a:p>
          <a:p>
            <a:pPr marL="603250" indent="-514350">
              <a:lnSpc>
                <a:spcPct val="120000"/>
              </a:lnSpc>
              <a:buClr>
                <a:srgbClr val="76BCD8"/>
              </a:buClr>
              <a:buSzPct val="103000"/>
              <a:buFont typeface="Calibri" pitchFamily="34" charset="0"/>
              <a:buAutoNum type="arabicPeriod"/>
              <a:tabLst>
                <a:tab pos="266700" algn="l"/>
              </a:tabLst>
            </a:pPr>
            <a:r>
              <a:rPr lang="ru-RU" sz="2000" b="1">
                <a:latin typeface="Georgia" pitchFamily="18" charset="0"/>
              </a:rPr>
              <a:t>Планируемые и фактические результаты обучения,</a:t>
            </a:r>
          </a:p>
          <a:p>
            <a:pPr marL="603250" indent="-514350">
              <a:lnSpc>
                <a:spcPct val="120000"/>
              </a:lnSpc>
              <a:buClr>
                <a:srgbClr val="76BCD8"/>
              </a:buClr>
              <a:buSzPct val="103000"/>
              <a:buFont typeface="Calibri" pitchFamily="34" charset="0"/>
              <a:buAutoNum type="arabicPeriod"/>
              <a:tabLst>
                <a:tab pos="266700" algn="l"/>
              </a:tabLst>
            </a:pPr>
            <a:r>
              <a:rPr lang="ru-RU" sz="2000" b="1">
                <a:latin typeface="Georgia" pitchFamily="18" charset="0"/>
              </a:rPr>
              <a:t>Гарантии качества образования на уровне программы: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2.1.  Стратегия программы,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2.2.  Учебный план,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2.3.  Учебно-методическое обеспечение,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2.4.  Организация и управление учебным процессом,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2.5.  Участие работодателей в учебном процессе,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2.6.  Участие студентов в определении структуры и содержания программы,</a:t>
            </a:r>
          </a:p>
          <a:p>
            <a:pPr marL="546100" lvl="1">
              <a:lnSpc>
                <a:spcPct val="120000"/>
              </a:lnSpc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>
                <a:latin typeface="Georgia" pitchFamily="18" charset="0"/>
              </a:rPr>
              <a:t>2.7.  Квалификация ППС.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8195" name="Группа 32"/>
          <p:cNvGrpSpPr>
            <a:grpSpLocks/>
          </p:cNvGrpSpPr>
          <p:nvPr/>
        </p:nvGrpSpPr>
        <p:grpSpPr bwMode="auto">
          <a:xfrm>
            <a:off x="323850" y="620713"/>
            <a:ext cx="8640763" cy="5918200"/>
            <a:chOff x="539552" y="260648"/>
            <a:chExt cx="8064896" cy="6373786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39552" y="260648"/>
              <a:ext cx="7992292" cy="3174925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12156" y="1563444"/>
              <a:ext cx="7848567" cy="8685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Проведение уполномоченной ОПОРОЙ РОССИИ экспертной организацией в сфере оценки качества образования  - агентством  «АККОРК» - процедуры независимой оценки качества</a:t>
              </a:r>
            </a:p>
          </p:txBody>
        </p:sp>
        <p:sp>
          <p:nvSpPr>
            <p:cNvPr id="8200" name="Прямоугольник 35"/>
            <p:cNvSpPr>
              <a:spLocks noChangeArrowheads="1"/>
            </p:cNvSpPr>
            <p:nvPr/>
          </p:nvSpPr>
          <p:spPr bwMode="auto">
            <a:xfrm>
              <a:off x="606229" y="337585"/>
              <a:ext cx="1446139" cy="7967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Проведение  ОУ самообследо</a:t>
              </a:r>
              <a:r>
                <a:rPr lang="ru-RU" sz="1400">
                  <a:cs typeface="Times New Roman" pitchFamily="18" charset="0"/>
                </a:rPr>
                <a:t>-</a:t>
              </a:r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вания </a:t>
              </a:r>
            </a:p>
          </p:txBody>
        </p:sp>
        <p:sp>
          <p:nvSpPr>
            <p:cNvPr id="8201" name="Прямоугольник 36"/>
            <p:cNvSpPr>
              <a:spLocks noChangeArrowheads="1"/>
            </p:cNvSpPr>
            <p:nvPr/>
          </p:nvSpPr>
          <p:spPr bwMode="auto">
            <a:xfrm>
              <a:off x="2153124" y="337585"/>
              <a:ext cx="3350125" cy="10258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Подбор и обучение экспертов, рекомендованных академическим и проф. сообществом, работодателями  студенческим сообществом</a:t>
              </a:r>
            </a:p>
          </p:txBody>
        </p:sp>
        <p:sp>
          <p:nvSpPr>
            <p:cNvPr id="8202" name="Прямоугольник 37"/>
            <p:cNvSpPr>
              <a:spLocks noChangeArrowheads="1"/>
            </p:cNvSpPr>
            <p:nvPr/>
          </p:nvSpPr>
          <p:spPr bwMode="auto">
            <a:xfrm>
              <a:off x="2690981" y="3032082"/>
              <a:ext cx="3455326" cy="5676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Утверждение отчета  Высшим экспертным советом </a:t>
              </a:r>
            </a:p>
          </p:txBody>
        </p:sp>
        <p:sp>
          <p:nvSpPr>
            <p:cNvPr id="8203" name="Прямоугольник 38"/>
            <p:cNvSpPr>
              <a:spLocks noChangeArrowheads="1"/>
            </p:cNvSpPr>
            <p:nvPr/>
          </p:nvSpPr>
          <p:spPr bwMode="auto">
            <a:xfrm>
              <a:off x="1979765" y="2589268"/>
              <a:ext cx="4868868" cy="3385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Формирование экспертом итогового отчета о проведении оценки  </a:t>
              </a:r>
            </a:p>
          </p:txBody>
        </p:sp>
        <p:sp>
          <p:nvSpPr>
            <p:cNvPr id="8204" name="Прямоугольник 39"/>
            <p:cNvSpPr>
              <a:spLocks noChangeArrowheads="1"/>
            </p:cNvSpPr>
            <p:nvPr/>
          </p:nvSpPr>
          <p:spPr bwMode="auto">
            <a:xfrm>
              <a:off x="5580297" y="337585"/>
              <a:ext cx="2880426" cy="12549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Формирование матрицы требований к результатам обучения по программе с учетом ФГОС, современных запросов рынка труда и региональной специфики</a:t>
              </a:r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>
              <a:off x="1278921" y="975305"/>
              <a:ext cx="0" cy="2154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3833373" y="1190728"/>
              <a:ext cx="0" cy="2171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7059034" y="1346311"/>
              <a:ext cx="0" cy="2171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>
              <a:off x="4427534" y="2443943"/>
              <a:ext cx="0" cy="1436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>
              <a:off x="4427534" y="2908983"/>
              <a:ext cx="0" cy="1436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Стрелка вниз 45"/>
            <p:cNvSpPr/>
            <p:nvPr/>
          </p:nvSpPr>
          <p:spPr>
            <a:xfrm>
              <a:off x="3923756" y="3435573"/>
              <a:ext cx="1080160" cy="160712"/>
            </a:xfrm>
            <a:prstGeom prst="downArrow">
              <a:avLst/>
            </a:prstGeom>
            <a:solidFill>
              <a:srgbClr val="D2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12156" y="3673222"/>
              <a:ext cx="7992292" cy="279195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843597" y="4216909"/>
              <a:ext cx="3456807" cy="79159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Принятие решения </a:t>
              </a:r>
            </a:p>
            <a:p>
              <a:pPr algn="ctr">
                <a:defRPr/>
              </a:pPr>
              <a:r>
                <a:rPr lang="ru-RU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Аккредитационым</a:t>
              </a:r>
              <a:r>
                <a: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советом ОПОРЫ РОССИИ</a:t>
              </a:r>
            </a:p>
          </p:txBody>
        </p:sp>
        <p:sp>
          <p:nvSpPr>
            <p:cNvPr id="8213" name="Прямоугольник 48"/>
            <p:cNvSpPr>
              <a:spLocks noChangeArrowheads="1"/>
            </p:cNvSpPr>
            <p:nvPr/>
          </p:nvSpPr>
          <p:spPr bwMode="auto">
            <a:xfrm>
              <a:off x="3160680" y="3780934"/>
              <a:ext cx="2957475" cy="3385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Получение отчета  </a:t>
              </a:r>
              <a:r>
                <a:rPr lang="ru-RU" sz="1400">
                  <a:cs typeface="Times New Roman" pitchFamily="18" charset="0"/>
                </a:rPr>
                <a:t>от АККОРК</a:t>
              </a:r>
              <a:r>
                <a:rPr lang="ru-RU" sz="1400">
                  <a:latin typeface="Arial Narrow" pitchFamily="34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4" name="Прямоугольник 49"/>
            <p:cNvSpPr>
              <a:spLocks noChangeArrowheads="1"/>
            </p:cNvSpPr>
            <p:nvPr/>
          </p:nvSpPr>
          <p:spPr bwMode="auto">
            <a:xfrm>
              <a:off x="7192387" y="4345137"/>
              <a:ext cx="1268336" cy="5676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BA5946"/>
                  </a:solidFill>
                  <a:latin typeface="Arial Narrow" pitchFamily="34" charset="0"/>
                  <a:cs typeface="Times New Roman" pitchFamily="18" charset="0"/>
                </a:rPr>
                <a:t>Отказ в аккредитации</a:t>
              </a:r>
            </a:p>
          </p:txBody>
        </p:sp>
        <p:sp>
          <p:nvSpPr>
            <p:cNvPr id="8215" name="Прямоугольник 50"/>
            <p:cNvSpPr>
              <a:spLocks noChangeArrowheads="1"/>
            </p:cNvSpPr>
            <p:nvPr/>
          </p:nvSpPr>
          <p:spPr bwMode="auto">
            <a:xfrm>
              <a:off x="1010733" y="5047826"/>
              <a:ext cx="2179581" cy="5676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Присвоение программе статуса аккредитованной</a:t>
              </a:r>
            </a:p>
          </p:txBody>
        </p:sp>
        <p:sp>
          <p:nvSpPr>
            <p:cNvPr id="8216" name="Прямоугольник 51"/>
            <p:cNvSpPr>
              <a:spLocks noChangeArrowheads="1"/>
            </p:cNvSpPr>
            <p:nvPr/>
          </p:nvSpPr>
          <p:spPr bwMode="auto">
            <a:xfrm>
              <a:off x="1547108" y="4280168"/>
              <a:ext cx="1656542" cy="26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000">
                  <a:latin typeface="Arial Narrow" pitchFamily="34" charset="0"/>
                  <a:cs typeface="Times New Roman" pitchFamily="18" charset="0"/>
                </a:rPr>
                <a:t>положительное</a:t>
              </a:r>
            </a:p>
          </p:txBody>
        </p:sp>
        <p:sp>
          <p:nvSpPr>
            <p:cNvPr id="8217" name="Прямоугольник 52"/>
            <p:cNvSpPr>
              <a:spLocks noChangeArrowheads="1"/>
            </p:cNvSpPr>
            <p:nvPr/>
          </p:nvSpPr>
          <p:spPr bwMode="auto">
            <a:xfrm>
              <a:off x="5916643" y="4357105"/>
              <a:ext cx="1655060" cy="263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000">
                  <a:latin typeface="Arial Narrow" pitchFamily="34" charset="0"/>
                  <a:cs typeface="Times New Roman" pitchFamily="18" charset="0"/>
                </a:rPr>
                <a:t>отрицательное</a:t>
              </a:r>
            </a:p>
          </p:txBody>
        </p:sp>
        <p:sp>
          <p:nvSpPr>
            <p:cNvPr id="54" name="Стрелка углом вверх 53"/>
            <p:cNvSpPr/>
            <p:nvPr/>
          </p:nvSpPr>
          <p:spPr>
            <a:xfrm rot="10800000">
              <a:off x="1907162" y="4558850"/>
              <a:ext cx="865313" cy="432555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5" name="Стрелка вправо 54"/>
            <p:cNvSpPr/>
            <p:nvPr/>
          </p:nvSpPr>
          <p:spPr>
            <a:xfrm>
              <a:off x="6386342" y="4628948"/>
              <a:ext cx="739369" cy="5300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220" name="Прямоугольник 55"/>
            <p:cNvSpPr>
              <a:spLocks noChangeArrowheads="1"/>
            </p:cNvSpPr>
            <p:nvPr/>
          </p:nvSpPr>
          <p:spPr bwMode="auto">
            <a:xfrm>
              <a:off x="3563703" y="5435930"/>
              <a:ext cx="1939546" cy="5676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Выдача сертификации об аккредитации</a:t>
              </a:r>
            </a:p>
          </p:txBody>
        </p:sp>
        <p:sp>
          <p:nvSpPr>
            <p:cNvPr id="8221" name="Прямоугольник 56"/>
            <p:cNvSpPr>
              <a:spLocks noChangeArrowheads="1"/>
            </p:cNvSpPr>
            <p:nvPr/>
          </p:nvSpPr>
          <p:spPr bwMode="auto">
            <a:xfrm>
              <a:off x="5646974" y="5379509"/>
              <a:ext cx="2914505" cy="12549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400">
                  <a:latin typeface="Arial Narrow" pitchFamily="34" charset="0"/>
                  <a:cs typeface="Times New Roman" pitchFamily="18" charset="0"/>
                </a:rPr>
                <a:t>Представление результатов аккредитации заинтересованным сторонам, </a:t>
              </a:r>
              <a:r>
                <a:rPr lang="ru-RU" sz="1400" b="1">
                  <a:latin typeface="Arial Narrow" pitchFamily="34" charset="0"/>
                  <a:cs typeface="Times New Roman" pitchFamily="18" charset="0"/>
                </a:rPr>
                <a:t>включая рассмотрение результатов в рамках государственной аккредитации</a:t>
              </a:r>
            </a:p>
          </p:txBody>
        </p:sp>
        <p:sp>
          <p:nvSpPr>
            <p:cNvPr id="58" name="Стрелка углом вверх 57"/>
            <p:cNvSpPr/>
            <p:nvPr/>
          </p:nvSpPr>
          <p:spPr>
            <a:xfrm rot="5400000">
              <a:off x="2700324" y="4981171"/>
              <a:ext cx="215423" cy="151133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9" name="Стрелка углом вверх 58"/>
            <p:cNvSpPr/>
            <p:nvPr/>
          </p:nvSpPr>
          <p:spPr>
            <a:xfrm rot="5400000">
              <a:off x="4937407" y="5623729"/>
              <a:ext cx="253037" cy="111868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6" name="Заголовок 1"/>
          <p:cNvSpPr txBox="1">
            <a:spLocks/>
          </p:cNvSpPr>
          <p:nvPr/>
        </p:nvSpPr>
        <p:spPr bwMode="auto">
          <a:xfrm>
            <a:off x="0" y="-100013"/>
            <a:ext cx="9144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 Модель ОПОРЫ РОССИИ по профессионально-общественной аккредитации программ по экономике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331913" y="692150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Заголовок 1"/>
          <p:cNvSpPr>
            <a:spLocks noGrp="1"/>
          </p:cNvSpPr>
          <p:nvPr>
            <p:ph type="ctrTitle"/>
          </p:nvPr>
        </p:nvSpPr>
        <p:spPr>
          <a:xfrm>
            <a:off x="250825" y="115888"/>
            <a:ext cx="8893175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Georgia" pitchFamily="18" charset="0"/>
                <a:ea typeface="+mn-ea"/>
                <a:cs typeface="Arial" charset="0"/>
              </a:rPr>
              <a:t/>
            </a:r>
            <a:br>
              <a:rPr lang="ru-RU" sz="3200" b="1" dirty="0" smtClean="0">
                <a:latin typeface="Georgia" pitchFamily="18" charset="0"/>
                <a:ea typeface="+mn-ea"/>
                <a:cs typeface="Arial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650" y="1484313"/>
            <a:ext cx="8388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ru-RU" sz="4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60769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6100" indent="-457200">
              <a:spcBef>
                <a:spcPts val="1200"/>
              </a:spcBef>
              <a:buSzPct val="103000"/>
              <a:tabLst>
                <a:tab pos="2667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Функции Аккредитационного совета ОПОРЫ РОССИИ: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формирование аккредитационных требований к образовательным программам в области экономики,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формирование регламента проведения  аккредитации;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подбор авторитетных экспертов от работодателей по профилю аккредитуемых программ;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организация работы Аккредитационного совета,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информирование заинтересованных  сторон о принятых аккредитационных решениях в форме ведений публичного реестра аккредитованных образовательных программ на сайте ОПОРЫ РОССИИ, публикаций в СМИ.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546100" indent="-457200">
              <a:buClr>
                <a:srgbClr val="76BCD8"/>
              </a:buClr>
              <a:buSzPct val="103000"/>
              <a:tabLst>
                <a:tab pos="266700" algn="l"/>
              </a:tabLst>
            </a:pPr>
            <a:r>
              <a:rPr lang="ru-RU" sz="2000" b="1">
                <a:latin typeface="Times New Roman" pitchFamily="18" charset="0"/>
                <a:cs typeface="Times New Roman" pitchFamily="18" charset="0"/>
              </a:rPr>
              <a:t>Функции уполномоченной экспертной организации по оценке качества образования АККОРК: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подбор,  отбор, обучение экспертов;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сертификация экспертов;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проведение экспертизы образовательных программ: администрирование процедуры самообследования; администрирование камерального аудита отчета о самообследовании и внутренней нормативной документации вуза; моделирование экспертного визита, разработка сценариев интервью со студентами и преподавателями; организация экспертного визита; контроль соблюдения экспертами сроков и этапов экспертизы; администрирование процедуры подготовки экспертных заключений; внутренняя процедура контроля качества экспертного заключения, включая внутренние экспертизы содержания отчетов;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обеспечение добропорядочной практики, профессионализма и независимости в деятельности экспертов и менеджмента принятия решений.</a:t>
            </a:r>
          </a:p>
          <a:p>
            <a:pPr marL="546100" indent="-457200">
              <a:buSzPct val="103000"/>
              <a:buFont typeface="Arial" charset="0"/>
              <a:buChar char="•"/>
              <a:tabLst>
                <a:tab pos="266700" algn="l"/>
              </a:tabLst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0" y="2420938"/>
            <a:ext cx="9144000" cy="7143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Georgia" pitchFamily="18" charset="0"/>
            </a:endParaRPr>
          </a:p>
          <a:p>
            <a:pPr algn="ctr"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686550" y="6237288"/>
            <a:ext cx="2133600" cy="365125"/>
          </a:xfrm>
        </p:spPr>
        <p:txBody>
          <a:bodyPr/>
          <a:lstStyle/>
          <a:p>
            <a:pPr>
              <a:defRPr/>
            </a:pPr>
            <a:fld id="{14F4395F-CE2C-452D-A382-B8241929486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042988" y="3917950"/>
            <a:ext cx="7416800" cy="1824038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2200" b="1">
                <a:solidFill>
                  <a:srgbClr val="254061"/>
                </a:solidFill>
                <a:latin typeface="Georgia" pitchFamily="18" charset="0"/>
              </a:rPr>
              <a:t>Не могут входить</a:t>
            </a:r>
          </a:p>
          <a:p>
            <a:pPr eaLnBrk="0" hangingPunct="0">
              <a:buFont typeface="Arial" charset="0"/>
              <a:buChar char="•"/>
            </a:pP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Руковод</a:t>
            </a:r>
            <a:r>
              <a:rPr lang="ru-RU" sz="2200">
                <a:solidFill>
                  <a:srgbClr val="254061"/>
                </a:solidFill>
              </a:rPr>
              <a:t>ители</a:t>
            </a: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 образовательных учреждений (ректоры, проректоры) и деканы факультетов, </a:t>
            </a:r>
          </a:p>
          <a:p>
            <a:pPr eaLnBrk="0" hangingPunct="0">
              <a:buFont typeface="Arial" charset="0"/>
              <a:buChar char="•"/>
            </a:pP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Члены Экспертного совета АККОРК,</a:t>
            </a:r>
          </a:p>
          <a:p>
            <a:pPr eaLnBrk="0" hangingPunct="0">
              <a:buFont typeface="Arial" charset="0"/>
              <a:buChar char="•"/>
            </a:pP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 Эксперты, принимавшие участие в экспертизе.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42988" y="1485900"/>
            <a:ext cx="7489825" cy="1431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А</a:t>
            </a:r>
            <a:r>
              <a:rPr lang="da-DK" sz="2200">
                <a:solidFill>
                  <a:srgbClr val="254061"/>
                </a:solidFill>
                <a:latin typeface="Georgia" pitchFamily="18" charset="0"/>
              </a:rPr>
              <a:t>вторитетные лица в сфере </a:t>
            </a: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бизнеса – представители профсообщества и работодателей – член</a:t>
            </a:r>
            <a:r>
              <a:rPr lang="ru-RU" sz="2200">
                <a:solidFill>
                  <a:srgbClr val="254061"/>
                </a:solidFill>
              </a:rPr>
              <a:t>ы</a:t>
            </a:r>
            <a:r>
              <a:rPr lang="ru-RU" sz="2200">
                <a:solidFill>
                  <a:srgbClr val="254061"/>
                </a:solidFill>
                <a:latin typeface="Georgia" pitchFamily="18" charset="0"/>
              </a:rPr>
              <a:t> ОПОРЫ РОССИИ,</a:t>
            </a:r>
          </a:p>
          <a:p>
            <a:pPr marL="342900" indent="-342900" algn="just">
              <a:buFont typeface="Arial" charset="0"/>
              <a:buNone/>
            </a:pPr>
            <a:endParaRPr lang="ru-RU" sz="2200">
              <a:solidFill>
                <a:srgbClr val="254061"/>
              </a:solidFill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2988" y="2874963"/>
            <a:ext cx="74168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+mn-cs"/>
              </a:rPr>
              <a:t>П</a:t>
            </a:r>
            <a:r>
              <a:rPr lang="da-DK" sz="22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+mn-cs"/>
              </a:rPr>
              <a:t>ризнанные эксперты в области оценки качества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+mn-cs"/>
              </a:rPr>
              <a:t> и гарантий качества образования,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179388" y="188913"/>
            <a:ext cx="871378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  Состав Аккредитационного совета ОПОРЫ РОССИИ по профессионально-общественной аккредитации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31913" y="105251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8313" y="2076450"/>
            <a:ext cx="5832475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Аккредитация по высоким стандартам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313" y="2984500"/>
            <a:ext cx="5832475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Полная аккредитация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8313" y="3849688"/>
            <a:ext cx="5832475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Аккредитация с условием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75463" y="3849688"/>
            <a:ext cx="1368425" cy="5159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1 год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875463" y="2984500"/>
            <a:ext cx="1368425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3 года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75463" y="2049463"/>
            <a:ext cx="1368425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6 лет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39750" y="4784725"/>
            <a:ext cx="7777163" cy="5175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62230" indent="-62230" algn="just" fontAlgn="auto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dirty="0">
                <a:solidFill>
                  <a:srgbClr val="1A3D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Отказ в аккредитации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179388" y="620713"/>
            <a:ext cx="871378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  Типовые варианты аккредитационных решений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331913" y="1412875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2"/>
          <p:cNvSpPr txBox="1">
            <a:spLocks noChangeArrowheads="1"/>
          </p:cNvSpPr>
          <p:nvPr/>
        </p:nvSpPr>
        <p:spPr bwMode="auto">
          <a:xfrm>
            <a:off x="611188" y="214313"/>
            <a:ext cx="83042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Некоторый опыт ОПОРЫ РОССИИ по аккредитации программ по  УГС «Экономика и управление»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650" y="1268413"/>
          <a:ext cx="7993063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88"/>
                <a:gridCol w="43205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Вуз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Программа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НИТУ «</a:t>
                      </a:r>
                      <a:r>
                        <a:rPr lang="ru-RU" dirty="0" err="1" smtClean="0"/>
                        <a:t>МИСиС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Экономика и управление на предприятии</a:t>
                      </a:r>
                    </a:p>
                  </a:txBody>
                  <a:tcPr marL="91442" marR="91442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Финансовый менеджмент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ГОУ СПО гор.</a:t>
                      </a:r>
                      <a:r>
                        <a:rPr lang="ru-RU" baseline="0" dirty="0" smtClean="0"/>
                        <a:t> Москвы </a:t>
                      </a:r>
                      <a:r>
                        <a:rPr lang="ru-RU" dirty="0" smtClean="0"/>
                        <a:t>«Колледж связи №54»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Экономика</a:t>
                      </a:r>
                      <a:r>
                        <a:rPr lang="ru-RU" baseline="0" dirty="0" smtClean="0"/>
                        <a:t> и бухгалтерский учет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ФГБОУ ВПО «Кузбасский </a:t>
                      </a:r>
                      <a:r>
                        <a:rPr lang="ru-RU" dirty="0" err="1" smtClean="0"/>
                        <a:t>госудатсвенный</a:t>
                      </a:r>
                      <a:r>
                        <a:rPr lang="ru-RU" dirty="0" smtClean="0"/>
                        <a:t> технический университет</a:t>
                      </a:r>
                      <a:r>
                        <a:rPr lang="ru-RU" baseline="0" dirty="0" smtClean="0"/>
                        <a:t> имени Т.Ф. Горбачева»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Финансы и кредит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ГБОУ СПО «Колледж индустрии, гостеприимства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и менеджмента</a:t>
                      </a:r>
                      <a:r>
                        <a:rPr lang="ru-RU" baseline="0" dirty="0" smtClean="0"/>
                        <a:t> №23»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Прикладная информатика (</a:t>
                      </a:r>
                      <a:r>
                        <a:rPr lang="ru-RU" smtClean="0"/>
                        <a:t>по</a:t>
                      </a:r>
                      <a:r>
                        <a:rPr lang="ru-RU" baseline="0" smtClean="0"/>
                        <a:t> отраслям)</a:t>
                      </a:r>
                      <a:endParaRPr lang="ru-RU" dirty="0"/>
                    </a:p>
                  </a:txBody>
                  <a:tcPr marL="91442" marR="9144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79388" y="260350"/>
            <a:ext cx="87137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  <a:t>Укрупненная группа специальностей «Экономика и управление»</a:t>
            </a:r>
            <a:br>
              <a:rPr lang="ru-RU" sz="2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913" y="1052513"/>
            <a:ext cx="655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412875"/>
          <a:ext cx="8351838" cy="429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929"/>
                <a:gridCol w="4190820"/>
                <a:gridCol w="301740"/>
                <a:gridCol w="3248350"/>
              </a:tblGrid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80000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ЭКОНОМИКА И УПРАВЛЕНИЕ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Бакалавр экономики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Магистр экономики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Экономическая теория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Мировая экономика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Национальная экономика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Экономика труда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Финансы и кредит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4971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Налоги и налогообложение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 Специалист по налогообложению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80109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Бухгалтерский учет, анализ и аудит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Маркетинг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Маркетолог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Таможенное дело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Специалист таможенного дела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80116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Математические методы в экономике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Экономист-математик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80300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Коммерция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Бакалавр коммерции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Магистр коммерции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  <a:tr h="25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80301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Коммерция (торговое дело)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Специалист коммерции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4" marR="9524" marT="9524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829</Words>
  <Application>Microsoft Office PowerPoint</Application>
  <PresentationFormat>Экран (4:3)</PresentationFormat>
  <Paragraphs>226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Georgia</vt:lpstr>
      <vt:lpstr>Arial Narrow</vt:lpstr>
      <vt:lpstr>Bodoni MT Black</vt:lpstr>
      <vt:lpstr>Тема Office</vt:lpstr>
      <vt:lpstr>Слайд 1</vt:lpstr>
      <vt:lpstr>Слайд 2</vt:lpstr>
      <vt:lpstr>Слайд 3</vt:lpstr>
      <vt:lpstr>Слайд 4</vt:lpstr>
      <vt:lpstr>      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ERIKA</dc:creator>
  <cp:lastModifiedBy>Пименов</cp:lastModifiedBy>
  <cp:revision>343</cp:revision>
  <dcterms:created xsi:type="dcterms:W3CDTF">2011-10-24T14:12:29Z</dcterms:created>
  <dcterms:modified xsi:type="dcterms:W3CDTF">2013-03-04T08:29:06Z</dcterms:modified>
</cp:coreProperties>
</file>