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43" r:id="rId3"/>
    <p:sldId id="442" r:id="rId4"/>
    <p:sldId id="444" r:id="rId5"/>
    <p:sldId id="446" r:id="rId6"/>
    <p:sldId id="447" r:id="rId7"/>
    <p:sldId id="455" r:id="rId8"/>
    <p:sldId id="448" r:id="rId9"/>
    <p:sldId id="453" r:id="rId10"/>
    <p:sldId id="450" r:id="rId11"/>
    <p:sldId id="467" r:id="rId12"/>
    <p:sldId id="454" r:id="rId13"/>
    <p:sldId id="456" r:id="rId14"/>
    <p:sldId id="457" r:id="rId15"/>
    <p:sldId id="458" r:id="rId16"/>
    <p:sldId id="459" r:id="rId17"/>
    <p:sldId id="462" r:id="rId18"/>
    <p:sldId id="465" r:id="rId19"/>
    <p:sldId id="463" r:id="rId20"/>
    <p:sldId id="464" r:id="rId21"/>
    <p:sldId id="466" r:id="rId22"/>
    <p:sldId id="44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6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848"/>
    <a:srgbClr val="EA0000"/>
    <a:srgbClr val="83C9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76" autoAdjust="0"/>
    <p:restoredTop sz="94660"/>
  </p:normalViewPr>
  <p:slideViewPr>
    <p:cSldViewPr showGuides="1">
      <p:cViewPr varScale="1">
        <p:scale>
          <a:sx n="76" d="100"/>
          <a:sy n="76" d="100"/>
        </p:scale>
        <p:origin x="-606" y="-102"/>
      </p:cViewPr>
      <p:guideLst>
        <p:guide orient="horz" pos="356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6C655B-0C9C-4A8A-A3F8-7A26D2293494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4B284A-58BE-429E-ADC8-7273EFBBE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829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DF7D-9910-48A6-81AD-E463E48BD052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8CA2-DCE0-4FB2-9BBD-399D1F467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0574-396A-4C35-B188-364D0C347286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28B0-83BD-4F30-8BEB-61128A297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F10A-CD36-48B0-A8AB-71A8264B3944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D8A2-2688-445A-AE4D-9E3786578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204" y="957868"/>
            <a:ext cx="7859216" cy="112584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420888"/>
            <a:ext cx="7859216" cy="3705275"/>
          </a:xfrm>
        </p:spPr>
        <p:txBody>
          <a:bodyPr/>
          <a:lstStyle>
            <a:lvl1pPr marL="182563" indent="-182563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F4728A-8841-4AF4-9375-D9EE4BBC9200}" type="datetimeFigureOut">
              <a:rPr lang="ru-RU" smtClean="0"/>
              <a:pPr>
                <a:defRPr/>
              </a:pPr>
              <a:t>04.03.2013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4B4BB2-799A-49DE-B5A5-656B768401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DE8C6-DF8D-4A29-AE1A-196D38D1851C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87EF-3E91-413C-84BA-939A6151B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A655-28FD-4457-BCEE-0B55535DA8AA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7C60-7F1E-4A95-85C4-3721EE104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0FE16-A016-4A8A-B528-F9C3A822F5CE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689E-7D8F-4B8D-8036-DFA0CA8D8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55B3-519D-417F-B9CA-DB467FFEB8E2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CEA2-AC9C-4E8E-AF6A-4D6B6C1EB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A636-5D39-4CA9-80CF-C32FD55A47E6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A787F-7FA4-4AF4-9EC9-000A9F3F5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1379-A975-4450-95BB-4E3092AAB6A5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9A4B-61CF-4EA8-9DED-AF9EDDBB3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D290-AA0C-49C2-8109-1C4943F701EB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2264-2254-402E-9D3F-E0E81F60F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DEN\_ПРОЕКТЫ\_МФПА\Университет СИНЕРГИЯ\шаблон презентации универа\внутри copy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5204" y="939200"/>
            <a:ext cx="7859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27584" y="2420888"/>
            <a:ext cx="7859216" cy="37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B1B45-64D6-449C-8D9A-5E5731DFB4D5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CA832B-6AF3-4668-977B-BB20A9762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 b="0" kern="1200" spc="-9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Arial" charset="0"/>
        <a:buChar char="•"/>
        <a:defRPr sz="2800" kern="1200">
          <a:solidFill>
            <a:srgbClr val="001848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Arial" charset="0"/>
        <a:buChar char="–"/>
        <a:defRPr sz="2000" kern="1200">
          <a:solidFill>
            <a:srgbClr val="001848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Arial" charset="0"/>
        <a:buChar char="•"/>
        <a:defRPr sz="1600" kern="1200">
          <a:solidFill>
            <a:srgbClr val="001848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Arial" charset="0"/>
        <a:buChar char="–"/>
        <a:defRPr sz="1600" kern="1200">
          <a:solidFill>
            <a:srgbClr val="001848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Arial" charset="0"/>
        <a:buChar char="»"/>
        <a:defRPr sz="1600" kern="1200">
          <a:solidFill>
            <a:srgbClr val="001848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_DEN\_ПРОЕКТЫ\_МФПА\Университет СИНЕРГИЯ\презентация для регионов\скобка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9154" y="1484784"/>
            <a:ext cx="3068283" cy="5735810"/>
          </a:xfrm>
          <a:prstGeom prst="rect">
            <a:avLst/>
          </a:prstGeom>
          <a:noFill/>
        </p:spPr>
      </p:pic>
      <p:pic>
        <p:nvPicPr>
          <p:cNvPr id="6" name="Picture 2" descr="C:\_DEN\_ПРОЕКТЫ\_МФПА\Университет СИНЕРГИЯ\презентация для регионов\скобка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-396551" y="888260"/>
            <a:ext cx="1782844" cy="33328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868 0.00232 L -0.04705 -0.000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847 -0.00069 L -1.94444E-6 -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57868"/>
            <a:ext cx="8280920" cy="11258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Итоговые результаты аккредитации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36912"/>
            <a:ext cx="8424936" cy="2664296"/>
          </a:xfrm>
        </p:spPr>
        <p:txBody>
          <a:bodyPr/>
          <a:lstStyle/>
          <a:p>
            <a:r>
              <a:rPr lang="ru-RU" dirty="0" smtClean="0"/>
              <a:t>Значения </a:t>
            </a:r>
            <a:r>
              <a:rPr lang="ru-RU" dirty="0"/>
              <a:t>критериев и показателей качества и гарантий </a:t>
            </a:r>
            <a:r>
              <a:rPr lang="ru-RU" dirty="0" smtClean="0"/>
              <a:t>качества</a:t>
            </a:r>
          </a:p>
          <a:p>
            <a:pPr lvl="1"/>
            <a:r>
              <a:rPr lang="ru-RU" sz="1800" dirty="0"/>
              <a:t>результаты обучения учащихся;</a:t>
            </a:r>
          </a:p>
          <a:p>
            <a:pPr lvl="1"/>
            <a:r>
              <a:rPr lang="ru-RU" sz="1800" dirty="0"/>
              <a:t>удовлетворенность заинтересованных сторон: учащихся и работодателей;</a:t>
            </a:r>
          </a:p>
          <a:p>
            <a:pPr lvl="1"/>
            <a:r>
              <a:rPr lang="ru-RU" sz="1800" dirty="0"/>
              <a:t>итоговые значения каждого критерия гарантий качества </a:t>
            </a:r>
            <a:r>
              <a:rPr lang="ru-RU" sz="1800" dirty="0" smtClean="0"/>
              <a:t>программы</a:t>
            </a:r>
          </a:p>
          <a:p>
            <a:r>
              <a:rPr lang="ru-RU" dirty="0" smtClean="0"/>
              <a:t>Положительные </a:t>
            </a:r>
            <a:r>
              <a:rPr lang="ru-RU" dirty="0"/>
              <a:t>практики реализации программы, выявленные </a:t>
            </a:r>
            <a:r>
              <a:rPr lang="ru-RU" dirty="0" smtClean="0"/>
              <a:t>экспертом</a:t>
            </a:r>
          </a:p>
          <a:p>
            <a:r>
              <a:rPr lang="ru-RU" dirty="0" smtClean="0"/>
              <a:t>Решения </a:t>
            </a:r>
            <a:r>
              <a:rPr lang="ru-RU" dirty="0"/>
              <a:t>об аккредитации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71800" y="25722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ОБЪЕКТЫ МОНИТОРИНГА</a:t>
            </a:r>
            <a:endParaRPr lang="ru-RU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799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25722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ОБЪЕКТЫ МОНИТОРИНГА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957868"/>
            <a:ext cx="8784976" cy="11258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Последующие действия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2820069"/>
            <a:ext cx="7859216" cy="3705275"/>
          </a:xfrm>
        </p:spPr>
        <p:txBody>
          <a:bodyPr/>
          <a:lstStyle/>
          <a:p>
            <a:r>
              <a:rPr lang="ru-RU" dirty="0" smtClean="0"/>
              <a:t>Разработка ОУ плана-графика устранения замечаний выполнения рекомендаций</a:t>
            </a:r>
          </a:p>
          <a:p>
            <a:r>
              <a:rPr lang="ru-RU" dirty="0" smtClean="0"/>
              <a:t>Реализация разработанного плана-графика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2890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472" y="2299732"/>
            <a:ext cx="8424936" cy="4032448"/>
          </a:xfrm>
        </p:spPr>
        <p:txBody>
          <a:bodyPr/>
          <a:lstStyle/>
          <a:p>
            <a:r>
              <a:rPr lang="ru-RU" sz="2000" dirty="0" smtClean="0"/>
              <a:t>Мониторинг промежуточных результатов</a:t>
            </a:r>
          </a:p>
          <a:p>
            <a:pPr lvl="1"/>
            <a:r>
              <a:rPr lang="ru-RU" sz="1600" dirty="0" smtClean="0"/>
              <a:t>контроль </a:t>
            </a:r>
            <a:r>
              <a:rPr lang="ru-RU" sz="1600" dirty="0"/>
              <a:t>своевременности проведения этапов </a:t>
            </a:r>
            <a:r>
              <a:rPr lang="ru-RU" sz="1600" dirty="0" smtClean="0"/>
              <a:t>аккредитации</a:t>
            </a:r>
          </a:p>
          <a:p>
            <a:pPr lvl="1"/>
            <a:r>
              <a:rPr lang="ru-RU" sz="1600" dirty="0" smtClean="0"/>
              <a:t>контроль </a:t>
            </a:r>
            <a:r>
              <a:rPr lang="ru-RU" sz="1600" dirty="0"/>
              <a:t>соответствия </a:t>
            </a:r>
            <a:r>
              <a:rPr lang="ru-RU" sz="1600" dirty="0" smtClean="0"/>
              <a:t>процедур аккредитации установленным </a:t>
            </a:r>
            <a:r>
              <a:rPr lang="ru-RU" sz="1600" dirty="0"/>
              <a:t>требованиям</a:t>
            </a:r>
            <a:endParaRPr lang="ru-RU" sz="1600" dirty="0" smtClean="0"/>
          </a:p>
          <a:p>
            <a:r>
              <a:rPr lang="ru-RU" sz="2000" dirty="0" smtClean="0"/>
              <a:t>Мониторинг итоговых результатов</a:t>
            </a:r>
          </a:p>
          <a:p>
            <a:pPr lvl="1"/>
            <a:r>
              <a:rPr lang="ru-RU" sz="1600" dirty="0" smtClean="0"/>
              <a:t>отслеживание </a:t>
            </a:r>
            <a:r>
              <a:rPr lang="ru-RU" sz="1600" dirty="0"/>
              <a:t>динамики изменения значений критериев и показателей качества и гарантий качества по </a:t>
            </a:r>
            <a:r>
              <a:rPr lang="ru-RU" sz="1600" dirty="0" smtClean="0"/>
              <a:t>программам</a:t>
            </a:r>
          </a:p>
          <a:p>
            <a:pPr lvl="1"/>
            <a:r>
              <a:rPr lang="ru-RU" sz="1600" dirty="0" smtClean="0"/>
              <a:t>выявление положительных практик </a:t>
            </a:r>
            <a:r>
              <a:rPr lang="ru-RU" sz="1600" dirty="0"/>
              <a:t>в рамках отдельных направлений и уровней </a:t>
            </a:r>
            <a:r>
              <a:rPr lang="ru-RU" sz="1600" dirty="0" smtClean="0"/>
              <a:t>подготовки</a:t>
            </a:r>
          </a:p>
          <a:p>
            <a:pPr lvl="1"/>
            <a:r>
              <a:rPr lang="ru-RU" sz="1600" dirty="0" smtClean="0"/>
              <a:t>предоставление </a:t>
            </a:r>
            <a:r>
              <a:rPr lang="ru-RU" sz="1600" dirty="0"/>
              <a:t>сводных данных о результатах </a:t>
            </a:r>
            <a:r>
              <a:rPr lang="ru-RU" sz="1600" dirty="0" smtClean="0"/>
              <a:t>аккредитации </a:t>
            </a:r>
            <a:r>
              <a:rPr lang="ru-RU" sz="1600" dirty="0"/>
              <a:t>органам управления образованием, и другим заинтересованным сторонам</a:t>
            </a:r>
            <a:endParaRPr lang="ru-RU" sz="1600" dirty="0" smtClean="0"/>
          </a:p>
          <a:p>
            <a:r>
              <a:rPr lang="ru-RU" sz="2000" dirty="0" smtClean="0"/>
              <a:t>Мониторинг последующих действий</a:t>
            </a:r>
          </a:p>
          <a:p>
            <a:pPr lvl="1"/>
            <a:r>
              <a:rPr lang="ru-RU" sz="1600" dirty="0"/>
              <a:t>контроль </a:t>
            </a:r>
            <a:r>
              <a:rPr lang="ru-RU" sz="1600" dirty="0" smtClean="0"/>
              <a:t>хода </a:t>
            </a:r>
            <a:r>
              <a:rPr lang="ru-RU" sz="1600" dirty="0"/>
              <a:t>реализации образовательным учреждением последующих после аккредитации действий </a:t>
            </a:r>
            <a:r>
              <a:rPr lang="ru-RU" sz="1600" dirty="0" smtClean="0"/>
              <a:t>по </a:t>
            </a:r>
            <a:r>
              <a:rPr lang="ru-RU" sz="1600" dirty="0"/>
              <a:t>выполнению рекомендаций и устранению замечаний</a:t>
            </a:r>
            <a:endParaRPr lang="ru-RU" sz="160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957868"/>
            <a:ext cx="8280920" cy="11258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Цели направлений мониторинга</a:t>
            </a:r>
            <a:br>
              <a:rPr lang="ru-RU" sz="3600" dirty="0" smtClean="0"/>
            </a:br>
            <a:r>
              <a:rPr lang="ru-RU" sz="3200" dirty="0" smtClean="0"/>
              <a:t>(в разрезе объектов мониторинга)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11366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92700" y="2852936"/>
            <a:ext cx="5350688" cy="2736304"/>
          </a:xfrm>
        </p:spPr>
        <p:txBody>
          <a:bodyPr/>
          <a:lstStyle/>
          <a:p>
            <a:r>
              <a:rPr lang="ru-RU" dirty="0"/>
              <a:t>Объективность </a:t>
            </a:r>
            <a:r>
              <a:rPr lang="ru-RU" dirty="0" smtClean="0"/>
              <a:t>информации</a:t>
            </a:r>
          </a:p>
          <a:p>
            <a:r>
              <a:rPr lang="ru-RU" dirty="0"/>
              <a:t>Сравнимость </a:t>
            </a:r>
            <a:r>
              <a:rPr lang="ru-RU" dirty="0" smtClean="0"/>
              <a:t>данных</a:t>
            </a:r>
          </a:p>
          <a:p>
            <a:r>
              <a:rPr lang="ru-RU" dirty="0" smtClean="0"/>
              <a:t>Адекватность</a:t>
            </a:r>
          </a:p>
          <a:p>
            <a:r>
              <a:rPr lang="ru-RU" dirty="0" smtClean="0"/>
              <a:t>Прогнозируемость</a:t>
            </a:r>
          </a:p>
          <a:p>
            <a:r>
              <a:rPr lang="ru-RU" dirty="0"/>
              <a:t>Целевое </a:t>
            </a:r>
            <a:r>
              <a:rPr lang="ru-RU" dirty="0" smtClean="0"/>
              <a:t>назначение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957868"/>
            <a:ext cx="8280920" cy="11258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Принципы мониторинга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01981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472" y="2299732"/>
            <a:ext cx="8424936" cy="4032448"/>
          </a:xfrm>
        </p:spPr>
        <p:txBody>
          <a:bodyPr/>
          <a:lstStyle/>
          <a:p>
            <a:r>
              <a:rPr lang="ru-RU" sz="2000" dirty="0" smtClean="0"/>
              <a:t>Мониторинг промежуточных результатов</a:t>
            </a:r>
          </a:p>
          <a:p>
            <a:pPr lvl="1"/>
            <a:r>
              <a:rPr lang="ru-RU" sz="1600" dirty="0"/>
              <a:t>документы, подготавливаемые </a:t>
            </a:r>
            <a:r>
              <a:rPr lang="ru-RU" sz="1600" dirty="0" smtClean="0"/>
              <a:t>ОУ и/или экспертами </a:t>
            </a:r>
            <a:r>
              <a:rPr lang="ru-RU" sz="1600" dirty="0"/>
              <a:t>в </a:t>
            </a:r>
            <a:r>
              <a:rPr lang="ru-RU" sz="1600" dirty="0" smtClean="0"/>
              <a:t>конце каждого </a:t>
            </a:r>
            <a:r>
              <a:rPr lang="ru-RU" sz="1600" dirty="0"/>
              <a:t>этапа оценки качества программы </a:t>
            </a:r>
            <a:endParaRPr lang="ru-RU" sz="1600" dirty="0" smtClean="0"/>
          </a:p>
          <a:p>
            <a:pPr lvl="1"/>
            <a:r>
              <a:rPr lang="ru-RU" sz="1600" dirty="0" smtClean="0"/>
              <a:t>документальное </a:t>
            </a:r>
            <a:r>
              <a:rPr lang="ru-RU" sz="1600" dirty="0"/>
              <a:t>подтверждение решения об </a:t>
            </a:r>
            <a:r>
              <a:rPr lang="ru-RU" sz="1600" dirty="0" smtClean="0"/>
              <a:t>аккредитации</a:t>
            </a:r>
          </a:p>
          <a:p>
            <a:r>
              <a:rPr lang="ru-RU" sz="2000" dirty="0" smtClean="0"/>
              <a:t>Мониторинг итоговых результатов</a:t>
            </a:r>
          </a:p>
          <a:p>
            <a:pPr lvl="1"/>
            <a:r>
              <a:rPr lang="ru-RU" sz="1600" dirty="0"/>
              <a:t>итоговые </a:t>
            </a:r>
            <a:r>
              <a:rPr lang="ru-RU" sz="1600" dirty="0" smtClean="0"/>
              <a:t>отчеты</a:t>
            </a:r>
          </a:p>
          <a:p>
            <a:pPr lvl="1"/>
            <a:r>
              <a:rPr lang="ru-RU" sz="1600" dirty="0"/>
              <a:t>документальное подтверждение решения об аккредитации</a:t>
            </a:r>
            <a:endParaRPr lang="ru-RU" sz="1600" dirty="0" smtClean="0"/>
          </a:p>
          <a:p>
            <a:r>
              <a:rPr lang="ru-RU" sz="2000" dirty="0" smtClean="0"/>
              <a:t>Мониторинг последующих действий</a:t>
            </a:r>
          </a:p>
          <a:p>
            <a:pPr lvl="1"/>
            <a:r>
              <a:rPr lang="ru-RU" sz="1600" dirty="0"/>
              <a:t>рекомендации и замечания эксперта, содержащиеся в итоговом </a:t>
            </a:r>
            <a:r>
              <a:rPr lang="ru-RU" sz="1600" dirty="0" smtClean="0"/>
              <a:t>отчете</a:t>
            </a:r>
          </a:p>
          <a:p>
            <a:pPr lvl="1"/>
            <a:r>
              <a:rPr lang="ru-RU" sz="1600" dirty="0"/>
              <a:t>План-график выполнения рекомендаций и устранения замечаний, составленный Аккредитуемым </a:t>
            </a:r>
            <a:r>
              <a:rPr lang="ru-RU" sz="1600" dirty="0" smtClean="0"/>
              <a:t>ОУ</a:t>
            </a:r>
          </a:p>
          <a:p>
            <a:pPr lvl="1"/>
            <a:r>
              <a:rPr lang="ru-RU" sz="1600" dirty="0"/>
              <a:t>информация, предоставляемая ОУ по результатам выполнения действий, предусмотренных Планом-графиком</a:t>
            </a:r>
            <a:endParaRPr lang="ru-RU" sz="160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957868"/>
            <a:ext cx="8280920" cy="11258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Источники данных для мониторинга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38529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8280920" cy="11258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Графическая модель мониторинга</a:t>
            </a:r>
            <a:endParaRPr lang="ru-RU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446" y="2330524"/>
            <a:ext cx="97021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4658101"/>
              </p:ext>
            </p:extLst>
          </p:nvPr>
        </p:nvGraphicFramePr>
        <p:xfrm>
          <a:off x="251520" y="1844824"/>
          <a:ext cx="8640960" cy="4914900"/>
        </p:xfrm>
        <a:graphic>
          <a:graphicData uri="http://schemas.openxmlformats.org/presentationml/2006/ole">
            <p:oleObj spid="_x0000_s1032" r:id="rId3" imgW="9934634" imgH="597471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10657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852936"/>
            <a:ext cx="6552728" cy="288032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3200" dirty="0" smtClean="0"/>
              <a:t>… промежуточных результатов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3200" dirty="0" smtClean="0"/>
              <a:t>… итоговых результатов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3200" dirty="0" smtClean="0"/>
              <a:t>… последующих действий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957868"/>
            <a:ext cx="8280920" cy="11258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Критерии и показатели мониторинга…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15677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957868"/>
            <a:ext cx="8280920" cy="11258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Критерии и показатели мониторинга</a:t>
            </a:r>
            <a:br>
              <a:rPr lang="ru-RU" sz="3200" dirty="0" smtClean="0"/>
            </a:br>
            <a:r>
              <a:rPr lang="ru-RU" sz="3200" dirty="0" smtClean="0"/>
              <a:t>промежуточных результатов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5722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СИСТЕМА КРИТЕРИЕВ И ПОКАЗАТЕЛЕЙ</a:t>
            </a:r>
            <a:endParaRPr lang="ru-RU" sz="11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2173880"/>
              </p:ext>
            </p:extLst>
          </p:nvPr>
        </p:nvGraphicFramePr>
        <p:xfrm>
          <a:off x="251520" y="2364151"/>
          <a:ext cx="8568952" cy="4161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7128792"/>
              </a:tblGrid>
              <a:tr h="26465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13" marR="567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13" marR="56713" marT="0" marB="0" anchor="ctr"/>
                </a:tc>
              </a:tr>
              <a:tr h="529318">
                <a:tc rowSpan="6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сроков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13" marR="56713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Соблюдены ли сроки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самообследования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(самооценка) образовательной программы.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13" marR="56713" marT="0" marB="0"/>
                </a:tc>
              </a:tr>
              <a:tr h="793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Соблюдены ли сроки проведения камерального анализа аналитического вопросника по программе и других документов, представленных ОУ.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13" marR="56713" marT="0" marB="0"/>
                </a:tc>
              </a:tr>
              <a:tr h="529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Соблюдены ли сроки посещения экспертами образовательного учреждения.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13" marR="56713" marT="0" marB="0"/>
                </a:tc>
              </a:tr>
              <a:tr h="386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Соблюдены ли сроки составления предварительного отчета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13" marR="56713" marT="0" marB="0"/>
                </a:tc>
              </a:tr>
              <a:tr h="529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Соблюдены ли сроки составления итогового отчета, включая экспертное заключение.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13" marR="56713" marT="0" marB="0"/>
                </a:tc>
              </a:tr>
              <a:tr h="42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Соблюдены ли сроки принятия решения об аккредитации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13" marR="567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1174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957868"/>
            <a:ext cx="8280920" cy="11258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Критерии и показатели мониторинга</a:t>
            </a:r>
            <a:br>
              <a:rPr lang="ru-RU" sz="3200" dirty="0" smtClean="0"/>
            </a:br>
            <a:r>
              <a:rPr lang="ru-RU" sz="3200" dirty="0" smtClean="0"/>
              <a:t>промежуточных результатов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5722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СИСТЕМА КРИТЕРИЕВ И ПОКАЗАТЕЛЕЙ</a:t>
            </a:r>
            <a:endParaRPr lang="ru-RU" sz="11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9670860"/>
              </p:ext>
            </p:extLst>
          </p:nvPr>
        </p:nvGraphicFramePr>
        <p:xfrm>
          <a:off x="251520" y="2364151"/>
          <a:ext cx="8568952" cy="4451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7128792"/>
              </a:tblGrid>
              <a:tr h="26465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13" marR="567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13" marR="56713" marT="0" marB="0" anchor="ctr"/>
                </a:tc>
              </a:tr>
              <a:tr h="529318">
                <a:tc rowSpan="5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Соблюдение требований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Соответствует ли аналитический вопросник, предоставленный образовательным учреждением, требованиям Аккредитующей организации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93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Соответствует ли программа визита экспертов в ОУ требованиям Аккредитующей организации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29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Соответствует ли предварительный отчет требованиям Аккредитующей организации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6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Соответствует ли итоговый отчет, включая экспертное заключение, требованиям Аккредитующей организации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29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Соблюдены ли требования, предъявляемые Аккредитующей организацией к экспертам и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Аккредитационной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коллегии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0761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472" y="2708920"/>
            <a:ext cx="8424936" cy="4032448"/>
          </a:xfrm>
        </p:spPr>
        <p:txBody>
          <a:bodyPr/>
          <a:lstStyle/>
          <a:p>
            <a:r>
              <a:rPr lang="ru-RU" dirty="0" smtClean="0"/>
              <a:t>Мониторинг значений показателей качества и гарантий качества</a:t>
            </a:r>
          </a:p>
          <a:p>
            <a:pPr lvl="1"/>
            <a:r>
              <a:rPr lang="ru-RU" dirty="0" smtClean="0"/>
              <a:t>мониторинг результатов обучения учащихся</a:t>
            </a:r>
          </a:p>
          <a:p>
            <a:pPr lvl="1"/>
            <a:r>
              <a:rPr lang="ru-RU" dirty="0" smtClean="0"/>
              <a:t>мониторинг удовлетворенности заинтересованных сторон</a:t>
            </a:r>
          </a:p>
          <a:p>
            <a:pPr lvl="1"/>
            <a:r>
              <a:rPr lang="ru-RU" dirty="0" smtClean="0"/>
              <a:t>мониторинг гарантий качества образования</a:t>
            </a:r>
          </a:p>
          <a:p>
            <a:r>
              <a:rPr lang="ru-RU" dirty="0" smtClean="0"/>
              <a:t>Мониторинг лучших практик</a:t>
            </a:r>
          </a:p>
          <a:p>
            <a:r>
              <a:rPr lang="ru-RU" dirty="0" smtClean="0"/>
              <a:t>Мониторинг решений об аккредитации</a:t>
            </a:r>
          </a:p>
          <a:p>
            <a:endParaRPr lang="ru-RU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957868"/>
            <a:ext cx="8280920" cy="11258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Критерии и показатели мониторинга</a:t>
            </a:r>
            <a:br>
              <a:rPr lang="ru-RU" sz="3200" dirty="0" smtClean="0"/>
            </a:br>
            <a:r>
              <a:rPr lang="ru-RU" sz="3200" dirty="0" smtClean="0"/>
              <a:t>итоговых результатов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5722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СИСТЕМА КРИТЕРИЕВ И ПОКАЗАТЕЛЕЙ</a:t>
            </a:r>
            <a:endParaRPr lang="ru-RU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52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_DEN\_ПРОЕКТЫ\_МФПА\Университет СИНЕРГИЯ\презентация для регионов\скоб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614972" y="549420"/>
            <a:ext cx="1442555" cy="2696696"/>
          </a:xfrm>
          <a:prstGeom prst="rect">
            <a:avLst/>
          </a:prstGeom>
          <a:noFill/>
        </p:spPr>
      </p:pic>
      <p:pic>
        <p:nvPicPr>
          <p:cNvPr id="6" name="Picture 2" descr="C:\_DEN\_ПРОЕКТЫ\_МФПА\Университет СИНЕРГИЯ\презентация для регионов\скоб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348880"/>
            <a:ext cx="3972075" cy="7425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1803588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МОДЕЛЬ МОНИТОРИНГА РЕЗУЛЬТАТОВ ОЦЕНКИ КАЧЕСТВА И АККРЕДИТАЦИИ ПРОГРАММ  ПРОФЕССИОНАЛЬНОГО ОБРАЗОВАНИЯ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501008"/>
            <a:ext cx="8424936" cy="4032448"/>
          </a:xfrm>
        </p:spPr>
        <p:txBody>
          <a:bodyPr/>
          <a:lstStyle/>
          <a:p>
            <a:r>
              <a:rPr lang="ru-RU" sz="3200" dirty="0" smtClean="0"/>
              <a:t>Мониторинг разработки Плана-графика</a:t>
            </a:r>
          </a:p>
          <a:p>
            <a:r>
              <a:rPr lang="ru-RU" sz="3200" dirty="0" smtClean="0"/>
              <a:t>Последующие действия</a:t>
            </a:r>
            <a:endParaRPr lang="ru-RU" sz="240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957868"/>
            <a:ext cx="8280920" cy="11258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Критерии и показатели мониторинга</a:t>
            </a:r>
            <a:br>
              <a:rPr lang="ru-RU" sz="3200" dirty="0" smtClean="0"/>
            </a:br>
            <a:r>
              <a:rPr lang="ru-RU" sz="3200" dirty="0" smtClean="0"/>
              <a:t>последующих действий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5722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СИСТЕМА КРИТЕРИЕВ И ПОКАЗАТЕЛЕЙ</a:t>
            </a:r>
            <a:endParaRPr lang="ru-RU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216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_DEN\_ПРОЕКТЫ\_МФПА\Университет СИНЕРГИЯ\презентация для регионов\скоб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614972" y="549420"/>
            <a:ext cx="1442555" cy="2696696"/>
          </a:xfrm>
          <a:prstGeom prst="rect">
            <a:avLst/>
          </a:prstGeom>
          <a:noFill/>
        </p:spPr>
      </p:pic>
      <p:pic>
        <p:nvPicPr>
          <p:cNvPr id="6" name="Picture 2" descr="C:\_DEN\_ПРОЕКТЫ\_МФПА\Университет СИНЕРГИЯ\презентация для регионов\скоб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348880"/>
            <a:ext cx="3972075" cy="7425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2833262"/>
            <a:ext cx="756084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СПАСИБО ЗА ВНИМАНИЕ !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91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(строчными)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Ключевые вопросы:</a:t>
            </a:r>
            <a:endParaRPr lang="ru-RU" sz="2400" dirty="0"/>
          </a:p>
          <a:p>
            <a:r>
              <a:rPr lang="ru-RU" sz="2400" dirty="0"/>
              <a:t>- Система критериев и показателей модели мониторинга результатов оценки качества программ  профессионального образования. </a:t>
            </a:r>
          </a:p>
          <a:p>
            <a:r>
              <a:rPr lang="ru-RU" sz="2400" dirty="0"/>
              <a:t>- Технологии мониторинга результатов оценки качества программ  профессионального образования</a:t>
            </a:r>
          </a:p>
          <a:p>
            <a:r>
              <a:rPr lang="ru-RU" sz="2400" dirty="0"/>
              <a:t>- Механизмы представления результатов мониторинга обществу. 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5722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НАЗВАНИЕ ПОДРАЗДЕЛА </a:t>
            </a:r>
            <a:r>
              <a:rPr lang="ru-RU" sz="1100" dirty="0" smtClean="0">
                <a:solidFill>
                  <a:srgbClr val="FF0000"/>
                </a:solidFill>
              </a:rPr>
              <a:t>( если оно нужно) писать ЗАГЛАВНЫМИ</a:t>
            </a:r>
            <a:endParaRPr lang="ru-RU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091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Сущность мониторинга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1256" y="2564904"/>
            <a:ext cx="7859216" cy="3273227"/>
          </a:xfrm>
        </p:spPr>
        <p:txBody>
          <a:bodyPr/>
          <a:lstStyle/>
          <a:p>
            <a:r>
              <a:rPr lang="ru-RU" sz="3200" dirty="0"/>
              <a:t>специально </a:t>
            </a:r>
            <a:r>
              <a:rPr lang="ru-RU" sz="3200" dirty="0" smtClean="0"/>
              <a:t>организованная </a:t>
            </a:r>
            <a:r>
              <a:rPr lang="ru-RU" sz="3200" dirty="0"/>
              <a:t>и постоянно </a:t>
            </a:r>
            <a:r>
              <a:rPr lang="ru-RU" sz="3200" dirty="0" smtClean="0"/>
              <a:t>действующая система </a:t>
            </a:r>
            <a:r>
              <a:rPr lang="ru-RU" sz="3200" dirty="0"/>
              <a:t>сбора и анализа информации о результатах общественно-профессиональной аккредитации программ профессионального образования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мониторинга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852936"/>
            <a:ext cx="7859216" cy="2664296"/>
          </a:xfrm>
        </p:spPr>
        <p:txBody>
          <a:bodyPr/>
          <a:lstStyle/>
          <a:p>
            <a:r>
              <a:rPr lang="ru-RU" sz="3200" dirty="0"/>
              <a:t>повышение качества образовательных программ профессионального образования </a:t>
            </a:r>
            <a:r>
              <a:rPr lang="ru-RU" sz="3200" dirty="0" smtClean="0"/>
              <a:t>с учетом потребностей профессионального </a:t>
            </a:r>
            <a:r>
              <a:rPr lang="ru-RU" sz="3200" dirty="0"/>
              <a:t>сообщества и объединений </a:t>
            </a:r>
            <a:r>
              <a:rPr lang="ru-RU" sz="3200" dirty="0" smtClean="0"/>
              <a:t>работодателей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31516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мониторинга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36912"/>
            <a:ext cx="8064896" cy="2664296"/>
          </a:xfrm>
        </p:spPr>
        <p:txBody>
          <a:bodyPr/>
          <a:lstStyle/>
          <a:p>
            <a:r>
              <a:rPr lang="ru-RU" sz="3200" dirty="0" smtClean="0"/>
              <a:t>сбор</a:t>
            </a:r>
          </a:p>
          <a:p>
            <a:r>
              <a:rPr lang="ru-RU" sz="3200" dirty="0" smtClean="0"/>
              <a:t>обработка</a:t>
            </a:r>
          </a:p>
          <a:p>
            <a:r>
              <a:rPr lang="ru-RU" sz="3200" dirty="0" smtClean="0"/>
              <a:t>хранение</a:t>
            </a:r>
          </a:p>
          <a:p>
            <a:r>
              <a:rPr lang="ru-RU" sz="3200" dirty="0" smtClean="0"/>
              <a:t>распространение</a:t>
            </a:r>
          </a:p>
          <a:p>
            <a:endParaRPr lang="ru-RU" sz="600" dirty="0"/>
          </a:p>
          <a:p>
            <a:pPr marL="0" indent="0">
              <a:buNone/>
            </a:pPr>
            <a:r>
              <a:rPr lang="ru-RU" sz="3200" dirty="0" smtClean="0"/>
              <a:t>информации о результатах оценки и аккредитации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78455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Субъекты мониторинга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852936"/>
            <a:ext cx="8064896" cy="2664296"/>
          </a:xfrm>
        </p:spPr>
        <p:txBody>
          <a:bodyPr/>
          <a:lstStyle/>
          <a:p>
            <a:r>
              <a:rPr lang="ru-RU" sz="3200" dirty="0" smtClean="0"/>
              <a:t>Аккредитуемое ОУ</a:t>
            </a:r>
          </a:p>
          <a:p>
            <a:r>
              <a:rPr lang="ru-RU" sz="3200" dirty="0" smtClean="0"/>
              <a:t>Аккредитующая организация</a:t>
            </a:r>
          </a:p>
          <a:p>
            <a:r>
              <a:rPr lang="ru-RU" sz="3200" dirty="0" smtClean="0"/>
              <a:t>Агентство по оценке качества</a:t>
            </a:r>
          </a:p>
          <a:p>
            <a:r>
              <a:rPr lang="ru-RU" sz="3200" dirty="0" smtClean="0"/>
              <a:t>Эксперт (группа экспертов)</a:t>
            </a:r>
          </a:p>
        </p:txBody>
      </p:sp>
    </p:spTree>
    <p:extLst>
      <p:ext uri="{BB962C8B-B14F-4D97-AF65-F5344CB8AC3E}">
        <p14:creationId xmlns:p14="http://schemas.microsoft.com/office/powerpoint/2010/main" xmlns="" val="1399467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Заинтересованные стороны мониторинга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420888"/>
            <a:ext cx="8280920" cy="4032448"/>
          </a:xfrm>
        </p:spPr>
        <p:txBody>
          <a:bodyPr/>
          <a:lstStyle/>
          <a:p>
            <a:r>
              <a:rPr lang="ru-RU" sz="2500" dirty="0" smtClean="0"/>
              <a:t>Аккредитуемое ОУ и академическое сообщество</a:t>
            </a:r>
          </a:p>
          <a:p>
            <a:r>
              <a:rPr lang="ru-RU" sz="2500" dirty="0" smtClean="0"/>
              <a:t>Профессиональные </a:t>
            </a:r>
            <a:r>
              <a:rPr lang="ru-RU" sz="2500" dirty="0"/>
              <a:t>сообщества, объединения работодателей и отдельные крупные </a:t>
            </a:r>
            <a:r>
              <a:rPr lang="ru-RU" sz="2500" dirty="0" smtClean="0"/>
              <a:t>работодатели</a:t>
            </a:r>
          </a:p>
          <a:p>
            <a:r>
              <a:rPr lang="ru-RU" sz="2500" dirty="0" smtClean="0"/>
              <a:t>Агентство</a:t>
            </a:r>
          </a:p>
          <a:p>
            <a:r>
              <a:rPr lang="ru-RU" sz="2500" dirty="0" smtClean="0"/>
              <a:t>Эксперт</a:t>
            </a:r>
          </a:p>
          <a:p>
            <a:r>
              <a:rPr lang="ru-RU" sz="2500" dirty="0" smtClean="0"/>
              <a:t>Учащиеся и абитуриенты, их родители</a:t>
            </a:r>
          </a:p>
          <a:p>
            <a:r>
              <a:rPr lang="ru-RU" sz="2500" dirty="0" smtClean="0"/>
              <a:t>Органы управления образованием</a:t>
            </a:r>
          </a:p>
          <a:p>
            <a:r>
              <a:rPr lang="ru-RU" sz="2500" dirty="0" smtClean="0"/>
              <a:t>Структуры, курирующие вопросы рынка труда и занятости</a:t>
            </a:r>
          </a:p>
          <a:p>
            <a:endParaRPr lang="ru-RU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1781714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бъекты мониторинга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852936"/>
            <a:ext cx="8424936" cy="26642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Промежуточные результаты аккредитации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Итоговые результаты аккредитации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Последующие действия ОУ</a:t>
            </a:r>
          </a:p>
        </p:txBody>
      </p:sp>
    </p:spTree>
    <p:extLst>
      <p:ext uri="{BB962C8B-B14F-4D97-AF65-F5344CB8AC3E}">
        <p14:creationId xmlns:p14="http://schemas.microsoft.com/office/powerpoint/2010/main" xmlns="" val="519924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25722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ОБЪЕКТЫ МОНИТОРИНГА</a:t>
            </a:r>
            <a:endParaRPr lang="ru-RU" sz="11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27088" y="2420938"/>
          <a:ext cx="7859712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544"/>
                <a:gridCol w="4807264"/>
                <a:gridCol w="26199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аккредитации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этапа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Самообследование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(самооценка) образовательной программы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Заполненный аналитический вопросник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Камеральный анализ аналитического вопросника по программе и других документов, представленных ОУ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Программа визита экспертов в ОУ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Посещение экспертами ОУ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Предварительный отчет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итогового отчета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Итоговый отчет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Принятие решения об аккредитации программы профессионального образования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Принятое решение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957868"/>
            <a:ext cx="8784976" cy="11258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Промежуточные результаты аккредитации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072890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10767</TotalTime>
  <Words>638</Words>
  <Application>Microsoft Office PowerPoint</Application>
  <PresentationFormat>Экран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Сущность мониторинга</vt:lpstr>
      <vt:lpstr>Цель мониторинга</vt:lpstr>
      <vt:lpstr>Задачи мониторинга</vt:lpstr>
      <vt:lpstr>Субъекты мониторинга</vt:lpstr>
      <vt:lpstr>Заинтересованные стороны мониторинга</vt:lpstr>
      <vt:lpstr>Объекты мониторинга</vt:lpstr>
      <vt:lpstr>Промежуточные результаты аккредитации</vt:lpstr>
      <vt:lpstr>Итоговые результаты аккредитации</vt:lpstr>
      <vt:lpstr>Последующие действия</vt:lpstr>
      <vt:lpstr>Цели направлений мониторинга (в разрезе объектов мониторинга)</vt:lpstr>
      <vt:lpstr>Принципы мониторинга</vt:lpstr>
      <vt:lpstr>Источники данных для мониторинга</vt:lpstr>
      <vt:lpstr>Графическая модель мониторинга</vt:lpstr>
      <vt:lpstr>Критерии и показатели мониторинга…</vt:lpstr>
      <vt:lpstr>Критерии и показатели мониторинга промежуточных результатов</vt:lpstr>
      <vt:lpstr>Критерии и показатели мониторинга промежуточных результатов</vt:lpstr>
      <vt:lpstr>Критерии и показатели мониторинга итоговых результатов</vt:lpstr>
      <vt:lpstr>Критерии и показатели мониторинга последующих действий</vt:lpstr>
      <vt:lpstr>Слайд 21</vt:lpstr>
      <vt:lpstr>Заголовок (строчными)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</dc:creator>
  <cp:lastModifiedBy>Пименов</cp:lastModifiedBy>
  <cp:revision>419</cp:revision>
  <dcterms:created xsi:type="dcterms:W3CDTF">2011-11-17T13:32:10Z</dcterms:created>
  <dcterms:modified xsi:type="dcterms:W3CDTF">2013-03-04T08:33:44Z</dcterms:modified>
</cp:coreProperties>
</file>