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2" r:id="rId2"/>
    <p:sldId id="283" r:id="rId3"/>
    <p:sldId id="329" r:id="rId4"/>
    <p:sldId id="330" r:id="rId5"/>
    <p:sldId id="332" r:id="rId6"/>
    <p:sldId id="331" r:id="rId7"/>
    <p:sldId id="333" r:id="rId8"/>
    <p:sldId id="315" r:id="rId9"/>
    <p:sldId id="316" r:id="rId10"/>
    <p:sldId id="287" r:id="rId11"/>
    <p:sldId id="291" r:id="rId12"/>
    <p:sldId id="292" r:id="rId13"/>
    <p:sldId id="293" r:id="rId14"/>
    <p:sldId id="325" r:id="rId15"/>
    <p:sldId id="326" r:id="rId16"/>
    <p:sldId id="317" r:id="rId17"/>
    <p:sldId id="323" r:id="rId18"/>
    <p:sldId id="324" r:id="rId19"/>
    <p:sldId id="328" r:id="rId20"/>
    <p:sldId id="322" r:id="rId21"/>
    <p:sldId id="327" r:id="rId22"/>
    <p:sldId id="334" r:id="rId23"/>
    <p:sldId id="335" r:id="rId24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  <p:clrMru>
    <a:srgbClr val="1D488D"/>
    <a:srgbClr val="008000"/>
    <a:srgbClr val="CC3399"/>
    <a:srgbClr val="1D2FBF"/>
    <a:srgbClr val="669900"/>
    <a:srgbClr val="009900"/>
    <a:srgbClr val="FF6699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725" autoAdjust="0"/>
    <p:restoredTop sz="94660"/>
  </p:normalViewPr>
  <p:slideViewPr>
    <p:cSldViewPr>
      <p:cViewPr varScale="1">
        <p:scale>
          <a:sx n="82" d="100"/>
          <a:sy n="82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C1B829-A543-4359-B2DC-45817FDC6F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499030-554E-4443-B704-A42083B73547}">
      <dgm:prSet phldrT="[Текст]"/>
      <dgm:spPr/>
      <dgm:t>
        <a:bodyPr/>
        <a:lstStyle/>
        <a:p>
          <a:r>
            <a:rPr lang="ru-RU" b="0" i="0" dirty="0" smtClean="0"/>
            <a:t>На основе комплексной оценки деятельности и результатов</a:t>
          </a:r>
          <a:endParaRPr lang="ru-RU" dirty="0"/>
        </a:p>
      </dgm:t>
    </dgm:pt>
    <dgm:pt modelId="{30F1AADC-5941-43BF-A4C1-17A74CFB58D1}" type="parTrans" cxnId="{03E92ADC-AF0A-4904-AC3D-29A93B9C1A49}">
      <dgm:prSet/>
      <dgm:spPr/>
      <dgm:t>
        <a:bodyPr/>
        <a:lstStyle/>
        <a:p>
          <a:endParaRPr lang="ru-RU"/>
        </a:p>
      </dgm:t>
    </dgm:pt>
    <dgm:pt modelId="{5E3D4BB5-F953-43C5-8C64-DAA5C737B5B0}" type="sibTrans" cxnId="{03E92ADC-AF0A-4904-AC3D-29A93B9C1A49}">
      <dgm:prSet/>
      <dgm:spPr/>
      <dgm:t>
        <a:bodyPr/>
        <a:lstStyle/>
        <a:p>
          <a:endParaRPr lang="ru-RU"/>
        </a:p>
      </dgm:t>
    </dgm:pt>
    <dgm:pt modelId="{E2223517-95EA-4924-91C0-5E70470B674B}">
      <dgm:prSet phldrT="[Текст]"/>
      <dgm:spPr/>
      <dgm:t>
        <a:bodyPr/>
        <a:lstStyle/>
        <a:p>
          <a:r>
            <a:rPr lang="ru-RU" b="0" i="0" dirty="0" smtClean="0"/>
            <a:t>На основе оценки созданных условий и возможностей</a:t>
          </a:r>
          <a:endParaRPr lang="ru-RU" dirty="0"/>
        </a:p>
      </dgm:t>
    </dgm:pt>
    <dgm:pt modelId="{500824E0-EA0D-47D4-AA8C-1F59815F79B3}" type="parTrans" cxnId="{98B91219-D00B-4569-AC5D-F2D69893C20A}">
      <dgm:prSet/>
      <dgm:spPr/>
      <dgm:t>
        <a:bodyPr/>
        <a:lstStyle/>
        <a:p>
          <a:endParaRPr lang="ru-RU"/>
        </a:p>
      </dgm:t>
    </dgm:pt>
    <dgm:pt modelId="{562E15F5-38AC-4DC7-AF86-7875F4A95D7E}" type="sibTrans" cxnId="{98B91219-D00B-4569-AC5D-F2D69893C20A}">
      <dgm:prSet/>
      <dgm:spPr/>
      <dgm:t>
        <a:bodyPr/>
        <a:lstStyle/>
        <a:p>
          <a:endParaRPr lang="ru-RU"/>
        </a:p>
      </dgm:t>
    </dgm:pt>
    <dgm:pt modelId="{E9664442-5B05-4D0E-A943-0F8DF7833ED1}">
      <dgm:prSet phldrT="[Текст]"/>
      <dgm:spPr/>
      <dgm:t>
        <a:bodyPr/>
        <a:lstStyle/>
        <a:p>
          <a:r>
            <a:rPr lang="ru-RU" b="0" i="0" dirty="0" smtClean="0"/>
            <a:t>На основе оценки достигнутых результатов </a:t>
          </a:r>
          <a:endParaRPr lang="ru-RU" dirty="0"/>
        </a:p>
      </dgm:t>
    </dgm:pt>
    <dgm:pt modelId="{B34C9DD1-C35C-4916-A200-18125C7D675B}" type="parTrans" cxnId="{DBD855CE-F7C2-4A77-9826-FEA6E6C8611F}">
      <dgm:prSet/>
      <dgm:spPr/>
      <dgm:t>
        <a:bodyPr/>
        <a:lstStyle/>
        <a:p>
          <a:endParaRPr lang="ru-RU"/>
        </a:p>
      </dgm:t>
    </dgm:pt>
    <dgm:pt modelId="{E65B90AB-2562-4E8E-841D-08DDC4A629C5}" type="sibTrans" cxnId="{DBD855CE-F7C2-4A77-9826-FEA6E6C8611F}">
      <dgm:prSet/>
      <dgm:spPr/>
      <dgm:t>
        <a:bodyPr/>
        <a:lstStyle/>
        <a:p>
          <a:endParaRPr lang="ru-RU"/>
        </a:p>
      </dgm:t>
    </dgm:pt>
    <dgm:pt modelId="{6D895142-2EFD-4442-8B77-D2EF4F043B8F}">
      <dgm:prSet phldrT="[Текст]"/>
      <dgm:spPr/>
      <dgm:t>
        <a:bodyPr/>
        <a:lstStyle/>
        <a:p>
          <a:r>
            <a:rPr lang="ru-RU" b="0" i="0" dirty="0" smtClean="0"/>
            <a:t>На основе оценки достигнутых эффектов</a:t>
          </a:r>
          <a:endParaRPr lang="ru-RU" dirty="0"/>
        </a:p>
      </dgm:t>
    </dgm:pt>
    <dgm:pt modelId="{E7FFCB9A-2A45-4F9E-BB89-35B989D603AD}" type="parTrans" cxnId="{5E6EC07F-9B91-4534-9C74-327D8DB33A1E}">
      <dgm:prSet/>
      <dgm:spPr/>
      <dgm:t>
        <a:bodyPr/>
        <a:lstStyle/>
        <a:p>
          <a:endParaRPr lang="ru-RU"/>
        </a:p>
      </dgm:t>
    </dgm:pt>
    <dgm:pt modelId="{704C35C7-753F-4C1F-97C5-4A14CA866E37}" type="sibTrans" cxnId="{5E6EC07F-9B91-4534-9C74-327D8DB33A1E}">
      <dgm:prSet/>
      <dgm:spPr/>
      <dgm:t>
        <a:bodyPr/>
        <a:lstStyle/>
        <a:p>
          <a:endParaRPr lang="ru-RU"/>
        </a:p>
      </dgm:t>
    </dgm:pt>
    <dgm:pt modelId="{760879E2-FCD2-4A4B-9178-CABA684C7352}" type="pres">
      <dgm:prSet presAssocID="{CAC1B829-A543-4359-B2DC-45817FDC6F8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44FC09D-C2A9-412E-9AE2-7371AB53D4E5}" type="pres">
      <dgm:prSet presAssocID="{CAC1B829-A543-4359-B2DC-45817FDC6F85}" presName="Name1" presStyleCnt="0"/>
      <dgm:spPr/>
    </dgm:pt>
    <dgm:pt modelId="{497A67CF-53FC-46AC-A42E-9F7F034020F2}" type="pres">
      <dgm:prSet presAssocID="{CAC1B829-A543-4359-B2DC-45817FDC6F85}" presName="cycle" presStyleCnt="0"/>
      <dgm:spPr/>
    </dgm:pt>
    <dgm:pt modelId="{01F19A88-DD2E-4940-87FE-DAB1E683CCCD}" type="pres">
      <dgm:prSet presAssocID="{CAC1B829-A543-4359-B2DC-45817FDC6F85}" presName="srcNode" presStyleLbl="node1" presStyleIdx="0" presStyleCnt="4"/>
      <dgm:spPr/>
    </dgm:pt>
    <dgm:pt modelId="{DC501C94-6C36-4A29-B275-E5B4CF918C0C}" type="pres">
      <dgm:prSet presAssocID="{CAC1B829-A543-4359-B2DC-45817FDC6F85}" presName="conn" presStyleLbl="parChTrans1D2" presStyleIdx="0" presStyleCnt="1"/>
      <dgm:spPr/>
      <dgm:t>
        <a:bodyPr/>
        <a:lstStyle/>
        <a:p>
          <a:endParaRPr lang="ru-RU"/>
        </a:p>
      </dgm:t>
    </dgm:pt>
    <dgm:pt modelId="{6433365F-11D4-4386-ABB8-6DA2B30F7E7D}" type="pres">
      <dgm:prSet presAssocID="{CAC1B829-A543-4359-B2DC-45817FDC6F85}" presName="extraNode" presStyleLbl="node1" presStyleIdx="0" presStyleCnt="4"/>
      <dgm:spPr/>
    </dgm:pt>
    <dgm:pt modelId="{B6014D60-4810-40D1-99AA-67ED4B21E222}" type="pres">
      <dgm:prSet presAssocID="{CAC1B829-A543-4359-B2DC-45817FDC6F85}" presName="dstNode" presStyleLbl="node1" presStyleIdx="0" presStyleCnt="4"/>
      <dgm:spPr/>
    </dgm:pt>
    <dgm:pt modelId="{91BA3857-39A2-471E-A614-5612E00AAB41}" type="pres">
      <dgm:prSet presAssocID="{09499030-554E-4443-B704-A42083B73547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40BD7E-3FC5-46C4-93B4-8B203AA103DE}" type="pres">
      <dgm:prSet presAssocID="{09499030-554E-4443-B704-A42083B73547}" presName="accent_1" presStyleCnt="0"/>
      <dgm:spPr/>
    </dgm:pt>
    <dgm:pt modelId="{E2B76870-6E06-40C9-9BE3-EC2859EEFB29}" type="pres">
      <dgm:prSet presAssocID="{09499030-554E-4443-B704-A42083B73547}" presName="accentRepeatNode" presStyleLbl="solidFgAcc1" presStyleIdx="0" presStyleCnt="4"/>
      <dgm:spPr/>
    </dgm:pt>
    <dgm:pt modelId="{6C0CBE23-C37D-4CEB-AF05-2E47754D7FCF}" type="pres">
      <dgm:prSet presAssocID="{E2223517-95EA-4924-91C0-5E70470B674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54758-BD07-46AA-ACED-C1F089F56BDC}" type="pres">
      <dgm:prSet presAssocID="{E2223517-95EA-4924-91C0-5E70470B674B}" presName="accent_2" presStyleCnt="0"/>
      <dgm:spPr/>
    </dgm:pt>
    <dgm:pt modelId="{3BD925CA-1E52-4B25-87DD-52B22635831F}" type="pres">
      <dgm:prSet presAssocID="{E2223517-95EA-4924-91C0-5E70470B674B}" presName="accentRepeatNode" presStyleLbl="solidFgAcc1" presStyleIdx="1" presStyleCnt="4"/>
      <dgm:spPr/>
    </dgm:pt>
    <dgm:pt modelId="{FDCC3275-B6AA-4E13-BE6C-F1F343B9B261}" type="pres">
      <dgm:prSet presAssocID="{E9664442-5B05-4D0E-A943-0F8DF7833ED1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BCC45-1BD5-4A79-BAB9-02334533B59B}" type="pres">
      <dgm:prSet presAssocID="{E9664442-5B05-4D0E-A943-0F8DF7833ED1}" presName="accent_3" presStyleCnt="0"/>
      <dgm:spPr/>
    </dgm:pt>
    <dgm:pt modelId="{7D4E1925-4B2A-496E-8FE4-4C1627AF5F17}" type="pres">
      <dgm:prSet presAssocID="{E9664442-5B05-4D0E-A943-0F8DF7833ED1}" presName="accentRepeatNode" presStyleLbl="solidFgAcc1" presStyleIdx="2" presStyleCnt="4"/>
      <dgm:spPr/>
    </dgm:pt>
    <dgm:pt modelId="{255E6C13-821D-4CA4-8B38-599CC870EA0C}" type="pres">
      <dgm:prSet presAssocID="{6D895142-2EFD-4442-8B77-D2EF4F043B8F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9ED733-C817-4955-8DF4-29D4107ED13D}" type="pres">
      <dgm:prSet presAssocID="{6D895142-2EFD-4442-8B77-D2EF4F043B8F}" presName="accent_4" presStyleCnt="0"/>
      <dgm:spPr/>
    </dgm:pt>
    <dgm:pt modelId="{40908D92-2116-43DD-8E0E-947C407C8AC7}" type="pres">
      <dgm:prSet presAssocID="{6D895142-2EFD-4442-8B77-D2EF4F043B8F}" presName="accentRepeatNode" presStyleLbl="solidFgAcc1" presStyleIdx="3" presStyleCnt="4"/>
      <dgm:spPr/>
    </dgm:pt>
  </dgm:ptLst>
  <dgm:cxnLst>
    <dgm:cxn modelId="{DBD855CE-F7C2-4A77-9826-FEA6E6C8611F}" srcId="{CAC1B829-A543-4359-B2DC-45817FDC6F85}" destId="{E9664442-5B05-4D0E-A943-0F8DF7833ED1}" srcOrd="2" destOrd="0" parTransId="{B34C9DD1-C35C-4916-A200-18125C7D675B}" sibTransId="{E65B90AB-2562-4E8E-841D-08DDC4A629C5}"/>
    <dgm:cxn modelId="{03E92ADC-AF0A-4904-AC3D-29A93B9C1A49}" srcId="{CAC1B829-A543-4359-B2DC-45817FDC6F85}" destId="{09499030-554E-4443-B704-A42083B73547}" srcOrd="0" destOrd="0" parTransId="{30F1AADC-5941-43BF-A4C1-17A74CFB58D1}" sibTransId="{5E3D4BB5-F953-43C5-8C64-DAA5C737B5B0}"/>
    <dgm:cxn modelId="{BDC4A55A-9F2A-44E3-B964-62DE63A01B9A}" type="presOf" srcId="{E9664442-5B05-4D0E-A943-0F8DF7833ED1}" destId="{FDCC3275-B6AA-4E13-BE6C-F1F343B9B261}" srcOrd="0" destOrd="0" presId="urn:microsoft.com/office/officeart/2008/layout/VerticalCurvedList"/>
    <dgm:cxn modelId="{73C3AB33-875B-4450-BCA3-EA37D178CF92}" type="presOf" srcId="{5E3D4BB5-F953-43C5-8C64-DAA5C737B5B0}" destId="{DC501C94-6C36-4A29-B275-E5B4CF918C0C}" srcOrd="0" destOrd="0" presId="urn:microsoft.com/office/officeart/2008/layout/VerticalCurvedList"/>
    <dgm:cxn modelId="{98B91219-D00B-4569-AC5D-F2D69893C20A}" srcId="{CAC1B829-A543-4359-B2DC-45817FDC6F85}" destId="{E2223517-95EA-4924-91C0-5E70470B674B}" srcOrd="1" destOrd="0" parTransId="{500824E0-EA0D-47D4-AA8C-1F59815F79B3}" sibTransId="{562E15F5-38AC-4DC7-AF86-7875F4A95D7E}"/>
    <dgm:cxn modelId="{A4996DF2-C84D-4D4F-B594-D0EE239783FB}" type="presOf" srcId="{09499030-554E-4443-B704-A42083B73547}" destId="{91BA3857-39A2-471E-A614-5612E00AAB41}" srcOrd="0" destOrd="0" presId="urn:microsoft.com/office/officeart/2008/layout/VerticalCurvedList"/>
    <dgm:cxn modelId="{8773C517-DE4C-41D5-8C1B-52AF40F7310A}" type="presOf" srcId="{E2223517-95EA-4924-91C0-5E70470B674B}" destId="{6C0CBE23-C37D-4CEB-AF05-2E47754D7FCF}" srcOrd="0" destOrd="0" presId="urn:microsoft.com/office/officeart/2008/layout/VerticalCurvedList"/>
    <dgm:cxn modelId="{1BD13B06-0753-440E-909D-87125C9C01DF}" type="presOf" srcId="{CAC1B829-A543-4359-B2DC-45817FDC6F85}" destId="{760879E2-FCD2-4A4B-9178-CABA684C7352}" srcOrd="0" destOrd="0" presId="urn:microsoft.com/office/officeart/2008/layout/VerticalCurvedList"/>
    <dgm:cxn modelId="{C7278118-71C1-4381-8123-117A8F739831}" type="presOf" srcId="{6D895142-2EFD-4442-8B77-D2EF4F043B8F}" destId="{255E6C13-821D-4CA4-8B38-599CC870EA0C}" srcOrd="0" destOrd="0" presId="urn:microsoft.com/office/officeart/2008/layout/VerticalCurvedList"/>
    <dgm:cxn modelId="{5E6EC07F-9B91-4534-9C74-327D8DB33A1E}" srcId="{CAC1B829-A543-4359-B2DC-45817FDC6F85}" destId="{6D895142-2EFD-4442-8B77-D2EF4F043B8F}" srcOrd="3" destOrd="0" parTransId="{E7FFCB9A-2A45-4F9E-BB89-35B989D603AD}" sibTransId="{704C35C7-753F-4C1F-97C5-4A14CA866E37}"/>
    <dgm:cxn modelId="{B71B4A83-D44F-4006-96C3-3861001FC8FE}" type="presParOf" srcId="{760879E2-FCD2-4A4B-9178-CABA684C7352}" destId="{144FC09D-C2A9-412E-9AE2-7371AB53D4E5}" srcOrd="0" destOrd="0" presId="urn:microsoft.com/office/officeart/2008/layout/VerticalCurvedList"/>
    <dgm:cxn modelId="{FCFB8839-66B7-49E6-A85D-7D0FE1955523}" type="presParOf" srcId="{144FC09D-C2A9-412E-9AE2-7371AB53D4E5}" destId="{497A67CF-53FC-46AC-A42E-9F7F034020F2}" srcOrd="0" destOrd="0" presId="urn:microsoft.com/office/officeart/2008/layout/VerticalCurvedList"/>
    <dgm:cxn modelId="{99FCED90-7219-4348-9DF3-F708304E7E62}" type="presParOf" srcId="{497A67CF-53FC-46AC-A42E-9F7F034020F2}" destId="{01F19A88-DD2E-4940-87FE-DAB1E683CCCD}" srcOrd="0" destOrd="0" presId="urn:microsoft.com/office/officeart/2008/layout/VerticalCurvedList"/>
    <dgm:cxn modelId="{B92883D8-B231-4B87-808D-54E28C194183}" type="presParOf" srcId="{497A67CF-53FC-46AC-A42E-9F7F034020F2}" destId="{DC501C94-6C36-4A29-B275-E5B4CF918C0C}" srcOrd="1" destOrd="0" presId="urn:microsoft.com/office/officeart/2008/layout/VerticalCurvedList"/>
    <dgm:cxn modelId="{C14BA131-D12E-44C1-B201-F55D2D1A7B50}" type="presParOf" srcId="{497A67CF-53FC-46AC-A42E-9F7F034020F2}" destId="{6433365F-11D4-4386-ABB8-6DA2B30F7E7D}" srcOrd="2" destOrd="0" presId="urn:microsoft.com/office/officeart/2008/layout/VerticalCurvedList"/>
    <dgm:cxn modelId="{26BD6740-CBFC-494A-815B-D395EDC116E1}" type="presParOf" srcId="{497A67CF-53FC-46AC-A42E-9F7F034020F2}" destId="{B6014D60-4810-40D1-99AA-67ED4B21E222}" srcOrd="3" destOrd="0" presId="urn:microsoft.com/office/officeart/2008/layout/VerticalCurvedList"/>
    <dgm:cxn modelId="{3E19E2A3-3F6D-4C01-97AA-AF6CECA5C5E9}" type="presParOf" srcId="{144FC09D-C2A9-412E-9AE2-7371AB53D4E5}" destId="{91BA3857-39A2-471E-A614-5612E00AAB41}" srcOrd="1" destOrd="0" presId="urn:microsoft.com/office/officeart/2008/layout/VerticalCurvedList"/>
    <dgm:cxn modelId="{930107CC-18FA-4E26-B715-A35451F840A8}" type="presParOf" srcId="{144FC09D-C2A9-412E-9AE2-7371AB53D4E5}" destId="{3A40BD7E-3FC5-46C4-93B4-8B203AA103DE}" srcOrd="2" destOrd="0" presId="urn:microsoft.com/office/officeart/2008/layout/VerticalCurvedList"/>
    <dgm:cxn modelId="{07D2BC58-798E-45B5-A578-FD44FAD176BE}" type="presParOf" srcId="{3A40BD7E-3FC5-46C4-93B4-8B203AA103DE}" destId="{E2B76870-6E06-40C9-9BE3-EC2859EEFB29}" srcOrd="0" destOrd="0" presId="urn:microsoft.com/office/officeart/2008/layout/VerticalCurvedList"/>
    <dgm:cxn modelId="{DB87142B-D054-4A5B-A1E0-DBBAF0C13C2D}" type="presParOf" srcId="{144FC09D-C2A9-412E-9AE2-7371AB53D4E5}" destId="{6C0CBE23-C37D-4CEB-AF05-2E47754D7FCF}" srcOrd="3" destOrd="0" presId="urn:microsoft.com/office/officeart/2008/layout/VerticalCurvedList"/>
    <dgm:cxn modelId="{84CCDCD5-3817-40F7-99EF-E97CEBD6608D}" type="presParOf" srcId="{144FC09D-C2A9-412E-9AE2-7371AB53D4E5}" destId="{BC954758-BD07-46AA-ACED-C1F089F56BDC}" srcOrd="4" destOrd="0" presId="urn:microsoft.com/office/officeart/2008/layout/VerticalCurvedList"/>
    <dgm:cxn modelId="{BDE3DBC7-EAA1-4534-8E70-F61C1C913AA8}" type="presParOf" srcId="{BC954758-BD07-46AA-ACED-C1F089F56BDC}" destId="{3BD925CA-1E52-4B25-87DD-52B22635831F}" srcOrd="0" destOrd="0" presId="urn:microsoft.com/office/officeart/2008/layout/VerticalCurvedList"/>
    <dgm:cxn modelId="{F26D24F0-6001-4DC4-BC58-E9A47DDBB967}" type="presParOf" srcId="{144FC09D-C2A9-412E-9AE2-7371AB53D4E5}" destId="{FDCC3275-B6AA-4E13-BE6C-F1F343B9B261}" srcOrd="5" destOrd="0" presId="urn:microsoft.com/office/officeart/2008/layout/VerticalCurvedList"/>
    <dgm:cxn modelId="{89BBACEB-9BAD-4F66-8F02-183CB2D18A61}" type="presParOf" srcId="{144FC09D-C2A9-412E-9AE2-7371AB53D4E5}" destId="{4EABCC45-1BD5-4A79-BAB9-02334533B59B}" srcOrd="6" destOrd="0" presId="urn:microsoft.com/office/officeart/2008/layout/VerticalCurvedList"/>
    <dgm:cxn modelId="{C983BE62-CE95-42B3-A66B-31BA8C9A73FB}" type="presParOf" srcId="{4EABCC45-1BD5-4A79-BAB9-02334533B59B}" destId="{7D4E1925-4B2A-496E-8FE4-4C1627AF5F17}" srcOrd="0" destOrd="0" presId="urn:microsoft.com/office/officeart/2008/layout/VerticalCurvedList"/>
    <dgm:cxn modelId="{7ADFA5C2-6E9A-45B9-B41B-BBC6CF5B4BA2}" type="presParOf" srcId="{144FC09D-C2A9-412E-9AE2-7371AB53D4E5}" destId="{255E6C13-821D-4CA4-8B38-599CC870EA0C}" srcOrd="7" destOrd="0" presId="urn:microsoft.com/office/officeart/2008/layout/VerticalCurvedList"/>
    <dgm:cxn modelId="{38D10C34-4C9C-4B54-BAA8-69D7BDB68968}" type="presParOf" srcId="{144FC09D-C2A9-412E-9AE2-7371AB53D4E5}" destId="{F99ED733-C817-4955-8DF4-29D4107ED13D}" srcOrd="8" destOrd="0" presId="urn:microsoft.com/office/officeart/2008/layout/VerticalCurvedList"/>
    <dgm:cxn modelId="{44F4C02B-6B17-4336-A283-ECCF37D7628C}" type="presParOf" srcId="{F99ED733-C817-4955-8DF4-29D4107ED13D}" destId="{40908D92-2116-43DD-8E0E-947C407C8AC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C1B829-A543-4359-B2DC-45817FDC6F85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499030-554E-4443-B704-A42083B73547}">
      <dgm:prSet phldrT="[Текст]" phldr="1"/>
      <dgm:spPr/>
      <dgm:t>
        <a:bodyPr/>
        <a:lstStyle/>
        <a:p>
          <a:endParaRPr lang="ru-RU"/>
        </a:p>
      </dgm:t>
    </dgm:pt>
    <dgm:pt modelId="{30F1AADC-5941-43BF-A4C1-17A74CFB58D1}" type="parTrans" cxnId="{03E92ADC-AF0A-4904-AC3D-29A93B9C1A49}">
      <dgm:prSet/>
      <dgm:spPr/>
      <dgm:t>
        <a:bodyPr/>
        <a:lstStyle/>
        <a:p>
          <a:endParaRPr lang="ru-RU"/>
        </a:p>
      </dgm:t>
    </dgm:pt>
    <dgm:pt modelId="{5E3D4BB5-F953-43C5-8C64-DAA5C737B5B0}" type="sibTrans" cxnId="{03E92ADC-AF0A-4904-AC3D-29A93B9C1A49}">
      <dgm:prSet/>
      <dgm:spPr/>
      <dgm:t>
        <a:bodyPr/>
        <a:lstStyle/>
        <a:p>
          <a:endParaRPr lang="ru-RU"/>
        </a:p>
      </dgm:t>
    </dgm:pt>
    <dgm:pt modelId="{D15D72DA-D108-432E-9691-5D6244C07EC9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«Возможности ОУ»</a:t>
          </a:r>
          <a:endParaRPr lang="ru-RU" sz="1600" dirty="0">
            <a:solidFill>
              <a:schemeClr val="bg1"/>
            </a:solidFill>
          </a:endParaRPr>
        </a:p>
      </dgm:t>
    </dgm:pt>
    <dgm:pt modelId="{92D3D0BE-D190-4B77-AED8-D065464AC4FB}" type="parTrans" cxnId="{53AED49F-60B3-4899-AE08-06A24D5392B3}">
      <dgm:prSet/>
      <dgm:spPr/>
      <dgm:t>
        <a:bodyPr/>
        <a:lstStyle/>
        <a:p>
          <a:endParaRPr lang="ru-RU"/>
        </a:p>
      </dgm:t>
    </dgm:pt>
    <dgm:pt modelId="{AD07D336-1BB5-4BB9-91A2-6E292EA4066A}" type="sibTrans" cxnId="{53AED49F-60B3-4899-AE08-06A24D5392B3}">
      <dgm:prSet/>
      <dgm:spPr/>
      <dgm:t>
        <a:bodyPr/>
        <a:lstStyle/>
        <a:p>
          <a:endParaRPr lang="ru-RU"/>
        </a:p>
      </dgm:t>
    </dgm:pt>
    <dgm:pt modelId="{B83B0128-AA1C-4094-AE92-0CFA97FE7639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«За достижение  по всем областям»</a:t>
          </a:r>
          <a:endParaRPr lang="ru-RU" sz="1600" dirty="0">
            <a:solidFill>
              <a:schemeClr val="bg1"/>
            </a:solidFill>
          </a:endParaRPr>
        </a:p>
      </dgm:t>
    </dgm:pt>
    <dgm:pt modelId="{2A8E85C2-FD4C-4E5B-BB16-20FC36D6484E}" type="parTrans" cxnId="{8AC39E14-60ED-435B-9489-AED09030F274}">
      <dgm:prSet/>
      <dgm:spPr/>
      <dgm:t>
        <a:bodyPr/>
        <a:lstStyle/>
        <a:p>
          <a:endParaRPr lang="ru-RU"/>
        </a:p>
      </dgm:t>
    </dgm:pt>
    <dgm:pt modelId="{1A7A90F2-6AD0-49C7-AD00-2D4BCF40EFDE}" type="sibTrans" cxnId="{8AC39E14-60ED-435B-9489-AED09030F274}">
      <dgm:prSet/>
      <dgm:spPr/>
      <dgm:t>
        <a:bodyPr/>
        <a:lstStyle/>
        <a:p>
          <a:endParaRPr lang="ru-RU"/>
        </a:p>
      </dgm:t>
    </dgm:pt>
    <dgm:pt modelId="{E2223517-95EA-4924-91C0-5E70470B674B}">
      <dgm:prSet phldrT="[Текст]" phldr="1"/>
      <dgm:spPr/>
      <dgm:t>
        <a:bodyPr/>
        <a:lstStyle/>
        <a:p>
          <a:endParaRPr lang="ru-RU"/>
        </a:p>
      </dgm:t>
    </dgm:pt>
    <dgm:pt modelId="{500824E0-EA0D-47D4-AA8C-1F59815F79B3}" type="parTrans" cxnId="{98B91219-D00B-4569-AC5D-F2D69893C20A}">
      <dgm:prSet/>
      <dgm:spPr/>
      <dgm:t>
        <a:bodyPr/>
        <a:lstStyle/>
        <a:p>
          <a:endParaRPr lang="ru-RU"/>
        </a:p>
      </dgm:t>
    </dgm:pt>
    <dgm:pt modelId="{562E15F5-38AC-4DC7-AF86-7875F4A95D7E}" type="sibTrans" cxnId="{98B91219-D00B-4569-AC5D-F2D69893C20A}">
      <dgm:prSet/>
      <dgm:spPr/>
      <dgm:t>
        <a:bodyPr/>
        <a:lstStyle/>
        <a:p>
          <a:endParaRPr lang="ru-RU"/>
        </a:p>
      </dgm:t>
    </dgm:pt>
    <dgm:pt modelId="{620B771D-D837-4255-8B67-6D35965A34D8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«Качество образовательных условий»</a:t>
          </a:r>
          <a:endParaRPr lang="ru-RU" sz="1400" dirty="0">
            <a:solidFill>
              <a:schemeClr val="bg1"/>
            </a:solidFill>
          </a:endParaRPr>
        </a:p>
      </dgm:t>
    </dgm:pt>
    <dgm:pt modelId="{CC74593E-CE7D-409F-B128-1C93FF9F72C2}" type="parTrans" cxnId="{57AB6E2A-477B-44D9-B92D-409054CBE8CB}">
      <dgm:prSet/>
      <dgm:spPr/>
      <dgm:t>
        <a:bodyPr/>
        <a:lstStyle/>
        <a:p>
          <a:endParaRPr lang="ru-RU"/>
        </a:p>
      </dgm:t>
    </dgm:pt>
    <dgm:pt modelId="{013569BE-1909-412C-AD7C-7C3FEC61C669}" type="sibTrans" cxnId="{57AB6E2A-477B-44D9-B92D-409054CBE8CB}">
      <dgm:prSet/>
      <dgm:spPr/>
      <dgm:t>
        <a:bodyPr/>
        <a:lstStyle/>
        <a:p>
          <a:endParaRPr lang="ru-RU"/>
        </a:p>
      </dgm:t>
    </dgm:pt>
    <dgm:pt modelId="{E9664442-5B05-4D0E-A943-0F8DF7833ED1}">
      <dgm:prSet phldrT="[Текст]" phldr="1"/>
      <dgm:spPr/>
      <dgm:t>
        <a:bodyPr/>
        <a:lstStyle/>
        <a:p>
          <a:endParaRPr lang="ru-RU"/>
        </a:p>
      </dgm:t>
    </dgm:pt>
    <dgm:pt modelId="{B34C9DD1-C35C-4916-A200-18125C7D675B}" type="parTrans" cxnId="{DBD855CE-F7C2-4A77-9826-FEA6E6C8611F}">
      <dgm:prSet/>
      <dgm:spPr/>
      <dgm:t>
        <a:bodyPr/>
        <a:lstStyle/>
        <a:p>
          <a:endParaRPr lang="ru-RU"/>
        </a:p>
      </dgm:t>
    </dgm:pt>
    <dgm:pt modelId="{E65B90AB-2562-4E8E-841D-08DDC4A629C5}" type="sibTrans" cxnId="{DBD855CE-F7C2-4A77-9826-FEA6E6C8611F}">
      <dgm:prSet/>
      <dgm:spPr/>
      <dgm:t>
        <a:bodyPr/>
        <a:lstStyle/>
        <a:p>
          <a:endParaRPr lang="ru-RU"/>
        </a:p>
      </dgm:t>
    </dgm:pt>
    <dgm:pt modelId="{1BE3E449-F2CE-4950-A538-2871415425B1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bg1"/>
              </a:solidFill>
            </a:rPr>
            <a:t>«</a:t>
          </a:r>
          <a:r>
            <a:rPr lang="ru-RU" sz="1300" dirty="0" smtClean="0">
              <a:solidFill>
                <a:schemeClr val="bg1"/>
              </a:solidFill>
            </a:rPr>
            <a:t>Развитие педагогических сотрудников»</a:t>
          </a:r>
          <a:endParaRPr lang="ru-RU" sz="1300" dirty="0">
            <a:solidFill>
              <a:schemeClr val="bg1"/>
            </a:solidFill>
          </a:endParaRPr>
        </a:p>
      </dgm:t>
    </dgm:pt>
    <dgm:pt modelId="{4F38DC64-5365-4EAF-8406-A5E38AA348E8}" type="parTrans" cxnId="{7DB1882B-9108-47BA-AFF4-59025012AFC6}">
      <dgm:prSet/>
      <dgm:spPr/>
      <dgm:t>
        <a:bodyPr/>
        <a:lstStyle/>
        <a:p>
          <a:endParaRPr lang="ru-RU"/>
        </a:p>
      </dgm:t>
    </dgm:pt>
    <dgm:pt modelId="{DA49FAD7-AB92-49A0-A595-C04AFBBF0A80}" type="sibTrans" cxnId="{7DB1882B-9108-47BA-AFF4-59025012AFC6}">
      <dgm:prSet/>
      <dgm:spPr/>
      <dgm:t>
        <a:bodyPr/>
        <a:lstStyle/>
        <a:p>
          <a:endParaRPr lang="ru-RU"/>
        </a:p>
      </dgm:t>
    </dgm:pt>
    <dgm:pt modelId="{DF52F9CC-6040-43AB-8C02-665F6763D9D2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«Результаты работы ОУ»</a:t>
          </a:r>
          <a:endParaRPr lang="ru-RU" sz="1600" dirty="0">
            <a:solidFill>
              <a:schemeClr val="bg1"/>
            </a:solidFill>
          </a:endParaRPr>
        </a:p>
      </dgm:t>
    </dgm:pt>
    <dgm:pt modelId="{34108542-3E57-4FB9-B8BA-20534FE6E4B1}" type="parTrans" cxnId="{E1E986B7-7DFD-45DC-BB5A-CF2CD24095C1}">
      <dgm:prSet/>
      <dgm:spPr/>
      <dgm:t>
        <a:bodyPr/>
        <a:lstStyle/>
        <a:p>
          <a:endParaRPr lang="ru-RU"/>
        </a:p>
      </dgm:t>
    </dgm:pt>
    <dgm:pt modelId="{AEB62C48-FE3E-4193-B511-C7360852CEFE}" type="sibTrans" cxnId="{E1E986B7-7DFD-45DC-BB5A-CF2CD24095C1}">
      <dgm:prSet/>
      <dgm:spPr/>
      <dgm:t>
        <a:bodyPr/>
        <a:lstStyle/>
        <a:p>
          <a:endParaRPr lang="ru-RU"/>
        </a:p>
      </dgm:t>
    </dgm:pt>
    <dgm:pt modelId="{0842E483-96F0-4C7A-8BFA-C1A32FA0CF6F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«Эффекты деятельности ОУ»</a:t>
          </a:r>
          <a:endParaRPr lang="ru-RU" sz="1600" dirty="0">
            <a:solidFill>
              <a:schemeClr val="bg1"/>
            </a:solidFill>
          </a:endParaRPr>
        </a:p>
      </dgm:t>
    </dgm:pt>
    <dgm:pt modelId="{BCD5C565-7FAA-4171-A1B8-24F88BC21D0C}" type="parTrans" cxnId="{5518396C-F28C-48AA-99D0-0218A73B7D3C}">
      <dgm:prSet/>
      <dgm:spPr/>
      <dgm:t>
        <a:bodyPr/>
        <a:lstStyle/>
        <a:p>
          <a:endParaRPr lang="ru-RU"/>
        </a:p>
      </dgm:t>
    </dgm:pt>
    <dgm:pt modelId="{00948C3F-6964-45A1-AC8F-245D94606715}" type="sibTrans" cxnId="{5518396C-F28C-48AA-99D0-0218A73B7D3C}">
      <dgm:prSet/>
      <dgm:spPr/>
      <dgm:t>
        <a:bodyPr/>
        <a:lstStyle/>
        <a:p>
          <a:endParaRPr lang="ru-RU"/>
        </a:p>
      </dgm:t>
    </dgm:pt>
    <dgm:pt modelId="{260C0525-3648-4CD9-839F-2C97FA3C3D34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«Качество образовательного процесса»</a:t>
          </a:r>
          <a:endParaRPr lang="ru-RU" sz="1400" dirty="0">
            <a:solidFill>
              <a:schemeClr val="bg1"/>
            </a:solidFill>
          </a:endParaRPr>
        </a:p>
      </dgm:t>
    </dgm:pt>
    <dgm:pt modelId="{C315AFE2-D786-4F1F-987E-DF2DFD75A3DF}" type="parTrans" cxnId="{C69D3750-42AB-40A7-A2C7-E541A20DD7A4}">
      <dgm:prSet/>
      <dgm:spPr/>
      <dgm:t>
        <a:bodyPr/>
        <a:lstStyle/>
        <a:p>
          <a:endParaRPr lang="ru-RU"/>
        </a:p>
      </dgm:t>
    </dgm:pt>
    <dgm:pt modelId="{C0043DC6-D720-478E-8903-891466FAEAF7}" type="sibTrans" cxnId="{C69D3750-42AB-40A7-A2C7-E541A20DD7A4}">
      <dgm:prSet/>
      <dgm:spPr/>
      <dgm:t>
        <a:bodyPr/>
        <a:lstStyle/>
        <a:p>
          <a:endParaRPr lang="ru-RU"/>
        </a:p>
      </dgm:t>
    </dgm:pt>
    <dgm:pt modelId="{F8DA9A53-B8C1-4695-BCE8-190219858656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«Интеграция ОУ в местное сообщество»</a:t>
          </a:r>
          <a:endParaRPr lang="ru-RU" sz="1400" dirty="0">
            <a:solidFill>
              <a:schemeClr val="bg1"/>
            </a:solidFill>
          </a:endParaRPr>
        </a:p>
      </dgm:t>
    </dgm:pt>
    <dgm:pt modelId="{B3B470C3-E127-4F7B-8437-6480198C0503}" type="parTrans" cxnId="{B121ED5D-731F-4D3B-95E2-367D287FC181}">
      <dgm:prSet/>
      <dgm:spPr/>
      <dgm:t>
        <a:bodyPr/>
        <a:lstStyle/>
        <a:p>
          <a:endParaRPr lang="ru-RU"/>
        </a:p>
      </dgm:t>
    </dgm:pt>
    <dgm:pt modelId="{7D818949-7DCF-4B2B-BF37-CD9E2726AEBD}" type="sibTrans" cxnId="{B121ED5D-731F-4D3B-95E2-367D287FC181}">
      <dgm:prSet/>
      <dgm:spPr/>
      <dgm:t>
        <a:bodyPr/>
        <a:lstStyle/>
        <a:p>
          <a:endParaRPr lang="ru-RU"/>
        </a:p>
      </dgm:t>
    </dgm:pt>
    <dgm:pt modelId="{D4F54EE0-57D4-458C-A2B8-6A7DF042F370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«Качество образовательных результатов»</a:t>
          </a:r>
          <a:endParaRPr lang="ru-RU" sz="1400" dirty="0">
            <a:solidFill>
              <a:schemeClr val="bg1"/>
            </a:solidFill>
          </a:endParaRPr>
        </a:p>
      </dgm:t>
    </dgm:pt>
    <dgm:pt modelId="{5D748E71-B120-4AB7-B1D0-1B7527C06C40}" type="parTrans" cxnId="{51939872-13BD-4FA8-9090-8F99D77068A4}">
      <dgm:prSet/>
      <dgm:spPr/>
      <dgm:t>
        <a:bodyPr/>
        <a:lstStyle/>
        <a:p>
          <a:endParaRPr lang="ru-RU"/>
        </a:p>
      </dgm:t>
    </dgm:pt>
    <dgm:pt modelId="{FCF544E3-5944-4603-B169-6E545FE40747}" type="sibTrans" cxnId="{51939872-13BD-4FA8-9090-8F99D77068A4}">
      <dgm:prSet/>
      <dgm:spPr/>
      <dgm:t>
        <a:bodyPr/>
        <a:lstStyle/>
        <a:p>
          <a:endParaRPr lang="ru-RU"/>
        </a:p>
      </dgm:t>
    </dgm:pt>
    <dgm:pt modelId="{974FE4D2-417C-4ED0-B069-65183E2B4BDF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«Качество социальных результатов»</a:t>
          </a:r>
          <a:endParaRPr lang="ru-RU" sz="1400" dirty="0">
            <a:solidFill>
              <a:schemeClr val="bg1"/>
            </a:solidFill>
          </a:endParaRPr>
        </a:p>
      </dgm:t>
    </dgm:pt>
    <dgm:pt modelId="{787CD5B5-F063-4731-B514-DC3EEFD7655B}" type="parTrans" cxnId="{D1AC33F6-FD40-44BD-91D5-88758E084323}">
      <dgm:prSet/>
      <dgm:spPr/>
      <dgm:t>
        <a:bodyPr/>
        <a:lstStyle/>
        <a:p>
          <a:endParaRPr lang="ru-RU"/>
        </a:p>
      </dgm:t>
    </dgm:pt>
    <dgm:pt modelId="{30D6588F-6306-4693-A348-A16FB259533F}" type="sibTrans" cxnId="{D1AC33F6-FD40-44BD-91D5-88758E084323}">
      <dgm:prSet/>
      <dgm:spPr/>
      <dgm:t>
        <a:bodyPr/>
        <a:lstStyle/>
        <a:p>
          <a:endParaRPr lang="ru-RU"/>
        </a:p>
      </dgm:t>
    </dgm:pt>
    <dgm:pt modelId="{0AC2BE4B-6007-411C-B10F-869C8885BBAE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«Экономическая эффективность»</a:t>
          </a:r>
          <a:endParaRPr lang="ru-RU" sz="1400" dirty="0">
            <a:solidFill>
              <a:schemeClr val="bg1"/>
            </a:solidFill>
          </a:endParaRPr>
        </a:p>
      </dgm:t>
    </dgm:pt>
    <dgm:pt modelId="{EAEAC6F5-F965-4382-9A5E-4F55132512A3}" type="parTrans" cxnId="{308B3AFC-1501-43A4-B65F-1B18E115A73C}">
      <dgm:prSet/>
      <dgm:spPr/>
      <dgm:t>
        <a:bodyPr/>
        <a:lstStyle/>
        <a:p>
          <a:endParaRPr lang="ru-RU"/>
        </a:p>
      </dgm:t>
    </dgm:pt>
    <dgm:pt modelId="{35CE43EC-253D-4ECA-9669-62CD5F42904B}" type="sibTrans" cxnId="{308B3AFC-1501-43A4-B65F-1B18E115A73C}">
      <dgm:prSet/>
      <dgm:spPr/>
      <dgm:t>
        <a:bodyPr/>
        <a:lstStyle/>
        <a:p>
          <a:endParaRPr lang="ru-RU"/>
        </a:p>
      </dgm:t>
    </dgm:pt>
    <dgm:pt modelId="{AD781BD6-9203-447F-992C-674EBF4591FC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«Конкурентоспособность ОУ, педагогов, обучающихся»</a:t>
          </a:r>
          <a:endParaRPr lang="ru-RU" sz="1400" dirty="0">
            <a:solidFill>
              <a:schemeClr val="bg1"/>
            </a:solidFill>
          </a:endParaRPr>
        </a:p>
      </dgm:t>
    </dgm:pt>
    <dgm:pt modelId="{8A6A83FF-8BD1-4052-A739-9C9387C080F9}" type="parTrans" cxnId="{A88FBF33-0B20-41C6-9523-3A0E578C43BA}">
      <dgm:prSet/>
      <dgm:spPr/>
      <dgm:t>
        <a:bodyPr/>
        <a:lstStyle/>
        <a:p>
          <a:endParaRPr lang="ru-RU"/>
        </a:p>
      </dgm:t>
    </dgm:pt>
    <dgm:pt modelId="{A7200A14-505C-4AFE-8826-9071F3FECFAA}" type="sibTrans" cxnId="{A88FBF33-0B20-41C6-9523-3A0E578C43BA}">
      <dgm:prSet/>
      <dgm:spPr/>
      <dgm:t>
        <a:bodyPr/>
        <a:lstStyle/>
        <a:p>
          <a:endParaRPr lang="ru-RU"/>
        </a:p>
      </dgm:t>
    </dgm:pt>
    <dgm:pt modelId="{4FFE0784-C724-4F17-82B0-B74F96908910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«</a:t>
          </a:r>
          <a:r>
            <a:rPr lang="ru-RU" sz="1400" dirty="0" err="1" smtClean="0">
              <a:solidFill>
                <a:schemeClr val="bg1"/>
              </a:solidFill>
            </a:rPr>
            <a:t>Инновационность</a:t>
          </a:r>
          <a:r>
            <a:rPr lang="ru-RU" sz="1400" dirty="0" smtClean="0">
              <a:solidFill>
                <a:schemeClr val="bg1"/>
              </a:solidFill>
            </a:rPr>
            <a:t>»</a:t>
          </a:r>
          <a:endParaRPr lang="ru-RU" sz="1400" dirty="0">
            <a:solidFill>
              <a:schemeClr val="bg1"/>
            </a:solidFill>
          </a:endParaRPr>
        </a:p>
      </dgm:t>
    </dgm:pt>
    <dgm:pt modelId="{5249FE3D-CDF7-49F9-9DB6-238BD3D10222}" type="parTrans" cxnId="{CA361C2C-A1A1-4424-8FED-2A89F10B8210}">
      <dgm:prSet/>
      <dgm:spPr/>
      <dgm:t>
        <a:bodyPr/>
        <a:lstStyle/>
        <a:p>
          <a:endParaRPr lang="ru-RU"/>
        </a:p>
      </dgm:t>
    </dgm:pt>
    <dgm:pt modelId="{69AEEF21-6A53-4528-A3FC-9D5850A1B1C1}" type="sibTrans" cxnId="{CA361C2C-A1A1-4424-8FED-2A89F10B8210}">
      <dgm:prSet/>
      <dgm:spPr/>
      <dgm:t>
        <a:bodyPr/>
        <a:lstStyle/>
        <a:p>
          <a:endParaRPr lang="ru-RU"/>
        </a:p>
      </dgm:t>
    </dgm:pt>
    <dgm:pt modelId="{38E70491-36E2-4109-BAE7-5383BA0E013D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«Государственное и общественное признание»</a:t>
          </a:r>
          <a:endParaRPr lang="ru-RU" sz="1400" dirty="0">
            <a:solidFill>
              <a:schemeClr val="bg1"/>
            </a:solidFill>
          </a:endParaRPr>
        </a:p>
      </dgm:t>
    </dgm:pt>
    <dgm:pt modelId="{1937C4B6-2B00-4F72-8BDB-672C3B8DADBF}" type="parTrans" cxnId="{289B2575-110D-43FA-8A08-C7C073A6EBE0}">
      <dgm:prSet/>
      <dgm:spPr/>
      <dgm:t>
        <a:bodyPr/>
        <a:lstStyle/>
        <a:p>
          <a:endParaRPr lang="ru-RU"/>
        </a:p>
      </dgm:t>
    </dgm:pt>
    <dgm:pt modelId="{6B03DF95-7605-4F20-9222-15371E76DC4A}" type="sibTrans" cxnId="{289B2575-110D-43FA-8A08-C7C073A6EBE0}">
      <dgm:prSet/>
      <dgm:spPr/>
      <dgm:t>
        <a:bodyPr/>
        <a:lstStyle/>
        <a:p>
          <a:endParaRPr lang="ru-RU"/>
        </a:p>
      </dgm:t>
    </dgm:pt>
    <dgm:pt modelId="{5C036BE7-33FF-4375-A83A-0BF77DCBB0C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bg1"/>
              </a:solidFill>
            </a:rPr>
            <a:t>«Создание информационно-образовательной среды»</a:t>
          </a:r>
          <a:endParaRPr lang="ru-RU" sz="1300" dirty="0">
            <a:solidFill>
              <a:schemeClr val="bg1"/>
            </a:solidFill>
          </a:endParaRPr>
        </a:p>
      </dgm:t>
    </dgm:pt>
    <dgm:pt modelId="{55678841-A7A4-4F08-AB6F-9A06DFEEAF97}" type="parTrans" cxnId="{DC137299-4EB0-4893-B515-5E42B84706E6}">
      <dgm:prSet/>
      <dgm:spPr/>
      <dgm:t>
        <a:bodyPr/>
        <a:lstStyle/>
        <a:p>
          <a:endParaRPr lang="ru-RU"/>
        </a:p>
      </dgm:t>
    </dgm:pt>
    <dgm:pt modelId="{8D24966E-E589-4B42-9BDC-F0BFDBE24DDD}" type="sibTrans" cxnId="{DC137299-4EB0-4893-B515-5E42B84706E6}">
      <dgm:prSet/>
      <dgm:spPr/>
      <dgm:t>
        <a:bodyPr/>
        <a:lstStyle/>
        <a:p>
          <a:endParaRPr lang="ru-RU"/>
        </a:p>
      </dgm:t>
    </dgm:pt>
    <dgm:pt modelId="{EA411E6D-6054-460A-84B1-47A2D7C89C70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bg1"/>
              </a:solidFill>
            </a:rPr>
            <a:t>«</a:t>
          </a:r>
          <a:r>
            <a:rPr lang="ru-RU" sz="1300" dirty="0" err="1" smtClean="0">
              <a:solidFill>
                <a:schemeClr val="bg1"/>
              </a:solidFill>
            </a:rPr>
            <a:t>Безбарьерность</a:t>
          </a:r>
          <a:r>
            <a:rPr lang="ru-RU" sz="1300" dirty="0" smtClean="0">
              <a:solidFill>
                <a:schemeClr val="bg1"/>
              </a:solidFill>
            </a:rPr>
            <a:t> среды»</a:t>
          </a:r>
          <a:endParaRPr lang="ru-RU" sz="1300" dirty="0">
            <a:solidFill>
              <a:schemeClr val="bg1"/>
            </a:solidFill>
          </a:endParaRPr>
        </a:p>
      </dgm:t>
    </dgm:pt>
    <dgm:pt modelId="{CC1A8E6E-43D4-4D9C-A473-84300A3A6212}" type="parTrans" cxnId="{914CB6CB-F493-4325-9EFA-9FFF462B13D5}">
      <dgm:prSet/>
      <dgm:spPr/>
      <dgm:t>
        <a:bodyPr/>
        <a:lstStyle/>
        <a:p>
          <a:endParaRPr lang="ru-RU"/>
        </a:p>
      </dgm:t>
    </dgm:pt>
    <dgm:pt modelId="{587E29FE-E4A4-4A1D-9228-DF2069F4DDA2}" type="sibTrans" cxnId="{914CB6CB-F493-4325-9EFA-9FFF462B13D5}">
      <dgm:prSet/>
      <dgm:spPr/>
      <dgm:t>
        <a:bodyPr/>
        <a:lstStyle/>
        <a:p>
          <a:endParaRPr lang="ru-RU"/>
        </a:p>
      </dgm:t>
    </dgm:pt>
    <dgm:pt modelId="{9F932A19-8C8B-4A71-97D0-9F172303A69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bg1"/>
              </a:solidFill>
            </a:rPr>
            <a:t>«Социально-значимая деятельность в образовании»</a:t>
          </a:r>
          <a:endParaRPr lang="ru-RU" sz="1300" dirty="0">
            <a:solidFill>
              <a:schemeClr val="bg1"/>
            </a:solidFill>
          </a:endParaRPr>
        </a:p>
      </dgm:t>
    </dgm:pt>
    <dgm:pt modelId="{B1E09BCA-792B-490D-B42A-EDE6D7B0DBB3}" type="parTrans" cxnId="{442563B5-977F-4BF1-AE5A-AA9846283288}">
      <dgm:prSet/>
      <dgm:spPr/>
      <dgm:t>
        <a:bodyPr/>
        <a:lstStyle/>
        <a:p>
          <a:endParaRPr lang="ru-RU"/>
        </a:p>
      </dgm:t>
    </dgm:pt>
    <dgm:pt modelId="{90E073A3-3A76-422B-A9B6-E5B769D0E512}" type="sibTrans" cxnId="{442563B5-977F-4BF1-AE5A-AA9846283288}">
      <dgm:prSet/>
      <dgm:spPr/>
      <dgm:t>
        <a:bodyPr/>
        <a:lstStyle/>
        <a:p>
          <a:endParaRPr lang="ru-RU"/>
        </a:p>
      </dgm:t>
    </dgm:pt>
    <dgm:pt modelId="{03830232-DB22-4AC3-8DF0-ED4D5D75814E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bg1"/>
              </a:solidFill>
            </a:rPr>
            <a:t>«Взаимодействие с внешним сообществом»</a:t>
          </a:r>
          <a:endParaRPr lang="ru-RU" sz="1300" dirty="0">
            <a:solidFill>
              <a:schemeClr val="bg1"/>
            </a:solidFill>
          </a:endParaRPr>
        </a:p>
      </dgm:t>
    </dgm:pt>
    <dgm:pt modelId="{5160E86E-60EA-4E22-8A13-6FBB0C483B00}" type="parTrans" cxnId="{A5D0948C-2F19-4A0E-8727-A59124AD58A4}">
      <dgm:prSet/>
      <dgm:spPr/>
      <dgm:t>
        <a:bodyPr/>
        <a:lstStyle/>
        <a:p>
          <a:endParaRPr lang="ru-RU"/>
        </a:p>
      </dgm:t>
    </dgm:pt>
    <dgm:pt modelId="{8D906236-5CFD-4D2C-B347-16D8C54FAEEC}" type="sibTrans" cxnId="{A5D0948C-2F19-4A0E-8727-A59124AD58A4}">
      <dgm:prSet/>
      <dgm:spPr/>
      <dgm:t>
        <a:bodyPr/>
        <a:lstStyle/>
        <a:p>
          <a:endParaRPr lang="ru-RU"/>
        </a:p>
      </dgm:t>
    </dgm:pt>
    <dgm:pt modelId="{FD7C2701-5130-423A-8DDB-D58ADD4072DA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bg1"/>
              </a:solidFill>
            </a:rPr>
            <a:t>Динамика образовательных результатов»</a:t>
          </a:r>
          <a:endParaRPr lang="ru-RU" sz="1300" dirty="0">
            <a:solidFill>
              <a:schemeClr val="bg1"/>
            </a:solidFill>
          </a:endParaRPr>
        </a:p>
      </dgm:t>
    </dgm:pt>
    <dgm:pt modelId="{92661311-0B78-4C36-BB94-B40459DC8CA1}" type="parTrans" cxnId="{7323D215-ADDE-4320-BE42-AA21533E0F0E}">
      <dgm:prSet/>
      <dgm:spPr/>
      <dgm:t>
        <a:bodyPr/>
        <a:lstStyle/>
        <a:p>
          <a:endParaRPr lang="ru-RU"/>
        </a:p>
      </dgm:t>
    </dgm:pt>
    <dgm:pt modelId="{605DC2B6-7745-464E-A08B-3B161E552BD3}" type="sibTrans" cxnId="{7323D215-ADDE-4320-BE42-AA21533E0F0E}">
      <dgm:prSet/>
      <dgm:spPr/>
      <dgm:t>
        <a:bodyPr/>
        <a:lstStyle/>
        <a:p>
          <a:endParaRPr lang="ru-RU"/>
        </a:p>
      </dgm:t>
    </dgm:pt>
    <dgm:pt modelId="{79E3BDAE-0A1D-4579-B3ED-21C3BED9D451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bg1"/>
              </a:solidFill>
            </a:rPr>
            <a:t>«Динамика социальных результатов»</a:t>
          </a:r>
          <a:endParaRPr lang="ru-RU" sz="1300" dirty="0">
            <a:solidFill>
              <a:schemeClr val="bg1"/>
            </a:solidFill>
          </a:endParaRPr>
        </a:p>
      </dgm:t>
    </dgm:pt>
    <dgm:pt modelId="{999FFAB0-4638-462D-AE93-F530844A6873}" type="parTrans" cxnId="{2D9343B6-9AE8-4384-94D8-D2499F58DC0A}">
      <dgm:prSet/>
      <dgm:spPr/>
      <dgm:t>
        <a:bodyPr/>
        <a:lstStyle/>
        <a:p>
          <a:endParaRPr lang="ru-RU"/>
        </a:p>
      </dgm:t>
    </dgm:pt>
    <dgm:pt modelId="{9ACC1FBC-7F8F-4999-8FE5-7D45EE636B23}" type="sibTrans" cxnId="{2D9343B6-9AE8-4384-94D8-D2499F58DC0A}">
      <dgm:prSet/>
      <dgm:spPr/>
      <dgm:t>
        <a:bodyPr/>
        <a:lstStyle/>
        <a:p>
          <a:endParaRPr lang="ru-RU"/>
        </a:p>
      </dgm:t>
    </dgm:pt>
    <dgm:pt modelId="{8975E2C8-E1B4-43A1-B193-0AEB07A676AE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bg1"/>
              </a:solidFill>
            </a:rPr>
            <a:t>и т.п.</a:t>
          </a:r>
          <a:endParaRPr lang="ru-RU" sz="1300" dirty="0">
            <a:solidFill>
              <a:schemeClr val="bg1"/>
            </a:solidFill>
          </a:endParaRPr>
        </a:p>
      </dgm:t>
    </dgm:pt>
    <dgm:pt modelId="{06382BF7-939E-45BF-9F8C-C8F2ECBD0045}" type="parTrans" cxnId="{8C4D0767-D69D-4C7C-B913-0569E76B59FF}">
      <dgm:prSet/>
      <dgm:spPr/>
      <dgm:t>
        <a:bodyPr/>
        <a:lstStyle/>
        <a:p>
          <a:endParaRPr lang="ru-RU"/>
        </a:p>
      </dgm:t>
    </dgm:pt>
    <dgm:pt modelId="{FC56C1A6-628D-486E-BEDA-33653AAF882A}" type="sibTrans" cxnId="{8C4D0767-D69D-4C7C-B913-0569E76B59FF}">
      <dgm:prSet/>
      <dgm:spPr/>
      <dgm:t>
        <a:bodyPr/>
        <a:lstStyle/>
        <a:p>
          <a:endParaRPr lang="ru-RU"/>
        </a:p>
      </dgm:t>
    </dgm:pt>
    <dgm:pt modelId="{395F7076-A576-4904-832C-08BD0C10D3FD}" type="pres">
      <dgm:prSet presAssocID="{CAC1B829-A543-4359-B2DC-45817FDC6F8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D639AC-8DBA-4208-8533-F291579D78CE}" type="pres">
      <dgm:prSet presAssocID="{CAC1B829-A543-4359-B2DC-45817FDC6F85}" presName="cycle" presStyleCnt="0"/>
      <dgm:spPr/>
    </dgm:pt>
    <dgm:pt modelId="{BE9C70F0-0E1B-4C2A-A204-513601243ABE}" type="pres">
      <dgm:prSet presAssocID="{CAC1B829-A543-4359-B2DC-45817FDC6F85}" presName="centerShape" presStyleCnt="0"/>
      <dgm:spPr/>
    </dgm:pt>
    <dgm:pt modelId="{178A0B3B-7CFF-4E8C-9098-93F813F27B69}" type="pres">
      <dgm:prSet presAssocID="{CAC1B829-A543-4359-B2DC-45817FDC6F85}" presName="connSite" presStyleLbl="node1" presStyleIdx="0" presStyleCnt="4"/>
      <dgm:spPr/>
    </dgm:pt>
    <dgm:pt modelId="{E94905DC-2818-42E5-B5D7-C7456AA44421}" type="pres">
      <dgm:prSet presAssocID="{CAC1B829-A543-4359-B2DC-45817FDC6F85}" presName="visible" presStyleLbl="node1" presStyleIdx="0" presStyleCnt="4" custScaleX="90154" custScaleY="87877"/>
      <dgm:spPr/>
    </dgm:pt>
    <dgm:pt modelId="{706976A2-1359-434C-990E-ABE40E4429D3}" type="pres">
      <dgm:prSet presAssocID="{30F1AADC-5941-43BF-A4C1-17A74CFB58D1}" presName="Name25" presStyleLbl="parChTrans1D1" presStyleIdx="0" presStyleCnt="3"/>
      <dgm:spPr/>
      <dgm:t>
        <a:bodyPr/>
        <a:lstStyle/>
        <a:p>
          <a:endParaRPr lang="ru-RU"/>
        </a:p>
      </dgm:t>
    </dgm:pt>
    <dgm:pt modelId="{5C5478D9-BED0-49E5-9F7C-C8CB877EDF2A}" type="pres">
      <dgm:prSet presAssocID="{09499030-554E-4443-B704-A42083B73547}" presName="node" presStyleCnt="0"/>
      <dgm:spPr/>
    </dgm:pt>
    <dgm:pt modelId="{384C05B9-9AE4-430E-B4ED-D45A3DEEEB27}" type="pres">
      <dgm:prSet presAssocID="{09499030-554E-4443-B704-A42083B73547}" presName="parentNode" presStyleLbl="node1" presStyleIdx="1" presStyleCnt="4" custLinFactNeighborX="-22609" custLinFactNeighborY="-12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4BC57-914F-4628-A196-E878A9A7787A}" type="pres">
      <dgm:prSet presAssocID="{09499030-554E-4443-B704-A42083B73547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5BF0C-64A8-467F-AA57-654A9EEC3412}" type="pres">
      <dgm:prSet presAssocID="{500824E0-EA0D-47D4-AA8C-1F59815F79B3}" presName="Name25" presStyleLbl="parChTrans1D1" presStyleIdx="1" presStyleCnt="3"/>
      <dgm:spPr/>
      <dgm:t>
        <a:bodyPr/>
        <a:lstStyle/>
        <a:p>
          <a:endParaRPr lang="ru-RU"/>
        </a:p>
      </dgm:t>
    </dgm:pt>
    <dgm:pt modelId="{814C32D3-0CA4-4AAD-B6DB-CEA9699D4FE2}" type="pres">
      <dgm:prSet presAssocID="{E2223517-95EA-4924-91C0-5E70470B674B}" presName="node" presStyleCnt="0"/>
      <dgm:spPr/>
    </dgm:pt>
    <dgm:pt modelId="{CA33DFB5-DA5B-49C0-B82B-7804C2457335}" type="pres">
      <dgm:prSet presAssocID="{E2223517-95EA-4924-91C0-5E70470B674B}" presName="parentNode" presStyleLbl="node1" presStyleIdx="2" presStyleCnt="4" custScaleX="113356" custScaleY="100211" custLinFactNeighborX="-8002" custLinFactNeighborY="-175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37E440-B85D-47AB-B27B-7835F0FB782C}" type="pres">
      <dgm:prSet presAssocID="{E2223517-95EA-4924-91C0-5E70470B674B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59D547-9973-463D-93FE-A3BF2108F6DA}" type="pres">
      <dgm:prSet presAssocID="{B34C9DD1-C35C-4916-A200-18125C7D675B}" presName="Name25" presStyleLbl="parChTrans1D1" presStyleIdx="2" presStyleCnt="3"/>
      <dgm:spPr/>
      <dgm:t>
        <a:bodyPr/>
        <a:lstStyle/>
        <a:p>
          <a:endParaRPr lang="ru-RU"/>
        </a:p>
      </dgm:t>
    </dgm:pt>
    <dgm:pt modelId="{598D8F97-7710-41B9-AF40-D7C5EBFBFDEE}" type="pres">
      <dgm:prSet presAssocID="{E9664442-5B05-4D0E-A943-0F8DF7833ED1}" presName="node" presStyleCnt="0"/>
      <dgm:spPr/>
    </dgm:pt>
    <dgm:pt modelId="{210CBE10-190E-40B0-808D-47BA4F08A4C5}" type="pres">
      <dgm:prSet presAssocID="{E9664442-5B05-4D0E-A943-0F8DF7833ED1}" presName="parentNode" presStyleLbl="node1" presStyleIdx="3" presStyleCnt="4" custScaleX="112900" custLinFactNeighborX="-22399" custLinFactNeighborY="-25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B5212-8A4D-4739-987D-248FC25FC425}" type="pres">
      <dgm:prSet presAssocID="{E9664442-5B05-4D0E-A943-0F8DF7833ED1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4D0767-D69D-4C7C-B913-0569E76B59FF}" srcId="{E9664442-5B05-4D0E-A943-0F8DF7833ED1}" destId="{8975E2C8-E1B4-43A1-B193-0AEB07A676AE}" srcOrd="7" destOrd="0" parTransId="{06382BF7-939E-45BF-9F8C-C8F2ECBD0045}" sibTransId="{FC56C1A6-628D-486E-BEDA-33653AAF882A}"/>
    <dgm:cxn modelId="{03E92ADC-AF0A-4904-AC3D-29A93B9C1A49}" srcId="{CAC1B829-A543-4359-B2DC-45817FDC6F85}" destId="{09499030-554E-4443-B704-A42083B73547}" srcOrd="0" destOrd="0" parTransId="{30F1AADC-5941-43BF-A4C1-17A74CFB58D1}" sibTransId="{5E3D4BB5-F953-43C5-8C64-DAA5C737B5B0}"/>
    <dgm:cxn modelId="{98B91219-D00B-4569-AC5D-F2D69893C20A}" srcId="{CAC1B829-A543-4359-B2DC-45817FDC6F85}" destId="{E2223517-95EA-4924-91C0-5E70470B674B}" srcOrd="1" destOrd="0" parTransId="{500824E0-EA0D-47D4-AA8C-1F59815F79B3}" sibTransId="{562E15F5-38AC-4DC7-AF86-7875F4A95D7E}"/>
    <dgm:cxn modelId="{3C0362C2-D348-4695-89A7-386AB53E0B30}" type="presOf" srcId="{FD7C2701-5130-423A-8DDB-D58ADD4072DA}" destId="{473B5212-8A4D-4739-987D-248FC25FC425}" srcOrd="0" destOrd="5" presId="urn:microsoft.com/office/officeart/2005/8/layout/radial2"/>
    <dgm:cxn modelId="{442563B5-977F-4BF1-AE5A-AA9846283288}" srcId="{E9664442-5B05-4D0E-A943-0F8DF7833ED1}" destId="{9F932A19-8C8B-4A71-97D0-9F172303A693}" srcOrd="3" destOrd="0" parTransId="{B1E09BCA-792B-490D-B42A-EDE6D7B0DBB3}" sibTransId="{90E073A3-3A76-422B-A9B6-E5B769D0E512}"/>
    <dgm:cxn modelId="{2D9343B6-9AE8-4384-94D8-D2499F58DC0A}" srcId="{E9664442-5B05-4D0E-A943-0F8DF7833ED1}" destId="{79E3BDAE-0A1D-4579-B3ED-21C3BED9D451}" srcOrd="6" destOrd="0" parTransId="{999FFAB0-4638-462D-AE93-F530844A6873}" sibTransId="{9ACC1FBC-7F8F-4999-8FE5-7D45EE636B23}"/>
    <dgm:cxn modelId="{4EE65BF5-DAC6-4908-9EF3-DD6AC25003D0}" type="presOf" srcId="{CAC1B829-A543-4359-B2DC-45817FDC6F85}" destId="{395F7076-A576-4904-832C-08BD0C10D3FD}" srcOrd="0" destOrd="0" presId="urn:microsoft.com/office/officeart/2005/8/layout/radial2"/>
    <dgm:cxn modelId="{DC137299-4EB0-4893-B515-5E42B84706E6}" srcId="{E9664442-5B05-4D0E-A943-0F8DF7833ED1}" destId="{5C036BE7-33FF-4375-A83A-0BF77DCBB0C7}" srcOrd="1" destOrd="0" parTransId="{55678841-A7A4-4F08-AB6F-9A06DFEEAF97}" sibTransId="{8D24966E-E589-4B42-9BDC-F0BFDBE24DDD}"/>
    <dgm:cxn modelId="{CA361C2C-A1A1-4424-8FED-2A89F10B8210}" srcId="{E2223517-95EA-4924-91C0-5E70470B674B}" destId="{4FFE0784-C724-4F17-82B0-B74F96908910}" srcOrd="7" destOrd="0" parTransId="{5249FE3D-CDF7-49F9-9DB6-238BD3D10222}" sibTransId="{69AEEF21-6A53-4528-A3FC-9D5850A1B1C1}"/>
    <dgm:cxn modelId="{3117AEED-BA23-4569-A38E-3135889562EC}" type="presOf" srcId="{09499030-554E-4443-B704-A42083B73547}" destId="{384C05B9-9AE4-430E-B4ED-D45A3DEEEB27}" srcOrd="0" destOrd="0" presId="urn:microsoft.com/office/officeart/2005/8/layout/radial2"/>
    <dgm:cxn modelId="{A88FBF33-0B20-41C6-9523-3A0E578C43BA}" srcId="{E2223517-95EA-4924-91C0-5E70470B674B}" destId="{AD781BD6-9203-447F-992C-674EBF4591FC}" srcOrd="6" destOrd="0" parTransId="{8A6A83FF-8BD1-4052-A739-9C9387C080F9}" sibTransId="{A7200A14-505C-4AFE-8826-9071F3FECFAA}"/>
    <dgm:cxn modelId="{DBD855CE-F7C2-4A77-9826-FEA6E6C8611F}" srcId="{CAC1B829-A543-4359-B2DC-45817FDC6F85}" destId="{E9664442-5B05-4D0E-A943-0F8DF7833ED1}" srcOrd="2" destOrd="0" parTransId="{B34C9DD1-C35C-4916-A200-18125C7D675B}" sibTransId="{E65B90AB-2562-4E8E-841D-08DDC4A629C5}"/>
    <dgm:cxn modelId="{D1AC33F6-FD40-44BD-91D5-88758E084323}" srcId="{E2223517-95EA-4924-91C0-5E70470B674B}" destId="{974FE4D2-417C-4ED0-B069-65183E2B4BDF}" srcOrd="4" destOrd="0" parTransId="{787CD5B5-F063-4731-B514-DC3EEFD7655B}" sibTransId="{30D6588F-6306-4693-A348-A16FB259533F}"/>
    <dgm:cxn modelId="{7323D215-ADDE-4320-BE42-AA21533E0F0E}" srcId="{E9664442-5B05-4D0E-A943-0F8DF7833ED1}" destId="{FD7C2701-5130-423A-8DDB-D58ADD4072DA}" srcOrd="5" destOrd="0" parTransId="{92661311-0B78-4C36-BB94-B40459DC8CA1}" sibTransId="{605DC2B6-7745-464E-A08B-3B161E552BD3}"/>
    <dgm:cxn modelId="{26631533-BCF5-4AA8-878E-2F83C98D989D}" type="presOf" srcId="{974FE4D2-417C-4ED0-B069-65183E2B4BDF}" destId="{2C37E440-B85D-47AB-B27B-7835F0FB782C}" srcOrd="0" destOrd="4" presId="urn:microsoft.com/office/officeart/2005/8/layout/radial2"/>
    <dgm:cxn modelId="{51939872-13BD-4FA8-9090-8F99D77068A4}" srcId="{E2223517-95EA-4924-91C0-5E70470B674B}" destId="{D4F54EE0-57D4-458C-A2B8-6A7DF042F370}" srcOrd="3" destOrd="0" parTransId="{5D748E71-B120-4AB7-B1D0-1B7527C06C40}" sibTransId="{FCF544E3-5944-4603-B169-6E545FE40747}"/>
    <dgm:cxn modelId="{E1E986B7-7DFD-45DC-BB5A-CF2CD24095C1}" srcId="{09499030-554E-4443-B704-A42083B73547}" destId="{DF52F9CC-6040-43AB-8C02-665F6763D9D2}" srcOrd="1" destOrd="0" parTransId="{34108542-3E57-4FB9-B8BA-20534FE6E4B1}" sibTransId="{AEB62C48-FE3E-4193-B511-C7360852CEFE}"/>
    <dgm:cxn modelId="{53AED49F-60B3-4899-AE08-06A24D5392B3}" srcId="{09499030-554E-4443-B704-A42083B73547}" destId="{D15D72DA-D108-432E-9691-5D6244C07EC9}" srcOrd="0" destOrd="0" parTransId="{92D3D0BE-D190-4B77-AED8-D065464AC4FB}" sibTransId="{AD07D336-1BB5-4BB9-91A2-6E292EA4066A}"/>
    <dgm:cxn modelId="{83AC2FBA-1617-4BC6-9EAA-82B614F9F69B}" type="presOf" srcId="{0AC2BE4B-6007-411C-B10F-869C8885BBAE}" destId="{2C37E440-B85D-47AB-B27B-7835F0FB782C}" srcOrd="0" destOrd="5" presId="urn:microsoft.com/office/officeart/2005/8/layout/radial2"/>
    <dgm:cxn modelId="{AD67297C-F3F3-401C-8456-18AD5D455333}" type="presOf" srcId="{DF52F9CC-6040-43AB-8C02-665F6763D9D2}" destId="{1964BC57-914F-4628-A196-E878A9A7787A}" srcOrd="0" destOrd="1" presId="urn:microsoft.com/office/officeart/2005/8/layout/radial2"/>
    <dgm:cxn modelId="{5208AF6A-5E26-4FA2-A4DC-1547B7CA3E5F}" type="presOf" srcId="{E2223517-95EA-4924-91C0-5E70470B674B}" destId="{CA33DFB5-DA5B-49C0-B82B-7804C2457335}" srcOrd="0" destOrd="0" presId="urn:microsoft.com/office/officeart/2005/8/layout/radial2"/>
    <dgm:cxn modelId="{120F9F93-666D-4712-8CA4-EF7F173DB741}" type="presOf" srcId="{AD781BD6-9203-447F-992C-674EBF4591FC}" destId="{2C37E440-B85D-47AB-B27B-7835F0FB782C}" srcOrd="0" destOrd="6" presId="urn:microsoft.com/office/officeart/2005/8/layout/radial2"/>
    <dgm:cxn modelId="{CFDD8DB9-5A48-4824-BE8D-06FE191C3387}" type="presOf" srcId="{F8DA9A53-B8C1-4695-BCE8-190219858656}" destId="{2C37E440-B85D-47AB-B27B-7835F0FB782C}" srcOrd="0" destOrd="2" presId="urn:microsoft.com/office/officeart/2005/8/layout/radial2"/>
    <dgm:cxn modelId="{35318A90-12C9-4555-A39D-C6126669D484}" type="presOf" srcId="{1BE3E449-F2CE-4950-A538-2871415425B1}" destId="{473B5212-8A4D-4739-987D-248FC25FC425}" srcOrd="0" destOrd="0" presId="urn:microsoft.com/office/officeart/2005/8/layout/radial2"/>
    <dgm:cxn modelId="{627138A5-3A8F-4550-91B4-BF136012E40B}" type="presOf" srcId="{D4F54EE0-57D4-458C-A2B8-6A7DF042F370}" destId="{2C37E440-B85D-47AB-B27B-7835F0FB782C}" srcOrd="0" destOrd="3" presId="urn:microsoft.com/office/officeart/2005/8/layout/radial2"/>
    <dgm:cxn modelId="{1056D960-43B4-41F1-8E6A-3B754E17D4FA}" type="presOf" srcId="{E9664442-5B05-4D0E-A943-0F8DF7833ED1}" destId="{210CBE10-190E-40B0-808D-47BA4F08A4C5}" srcOrd="0" destOrd="0" presId="urn:microsoft.com/office/officeart/2005/8/layout/radial2"/>
    <dgm:cxn modelId="{D57C71C6-D95E-4462-86D0-65AE2D9E49A7}" type="presOf" srcId="{38E70491-36E2-4109-BAE7-5383BA0E013D}" destId="{2C37E440-B85D-47AB-B27B-7835F0FB782C}" srcOrd="0" destOrd="8" presId="urn:microsoft.com/office/officeart/2005/8/layout/radial2"/>
    <dgm:cxn modelId="{289B2575-110D-43FA-8A08-C7C073A6EBE0}" srcId="{E2223517-95EA-4924-91C0-5E70470B674B}" destId="{38E70491-36E2-4109-BAE7-5383BA0E013D}" srcOrd="8" destOrd="0" parTransId="{1937C4B6-2B00-4F72-8BDB-672C3B8DADBF}" sibTransId="{6B03DF95-7605-4F20-9222-15371E76DC4A}"/>
    <dgm:cxn modelId="{C69D3750-42AB-40A7-A2C7-E541A20DD7A4}" srcId="{E2223517-95EA-4924-91C0-5E70470B674B}" destId="{260C0525-3648-4CD9-839F-2C97FA3C3D34}" srcOrd="1" destOrd="0" parTransId="{C315AFE2-D786-4F1F-987E-DF2DFD75A3DF}" sibTransId="{C0043DC6-D720-478E-8903-891466FAEAF7}"/>
    <dgm:cxn modelId="{A5D0948C-2F19-4A0E-8727-A59124AD58A4}" srcId="{E9664442-5B05-4D0E-A943-0F8DF7833ED1}" destId="{03830232-DB22-4AC3-8DF0-ED4D5D75814E}" srcOrd="4" destOrd="0" parTransId="{5160E86E-60EA-4E22-8A13-6FBB0C483B00}" sibTransId="{8D906236-5CFD-4D2C-B347-16D8C54FAEEC}"/>
    <dgm:cxn modelId="{B121ED5D-731F-4D3B-95E2-367D287FC181}" srcId="{E2223517-95EA-4924-91C0-5E70470B674B}" destId="{F8DA9A53-B8C1-4695-BCE8-190219858656}" srcOrd="2" destOrd="0" parTransId="{B3B470C3-E127-4F7B-8437-6480198C0503}" sibTransId="{7D818949-7DCF-4B2B-BF37-CD9E2726AEBD}"/>
    <dgm:cxn modelId="{14E8A2F2-0EC1-4E8D-B1F1-8D821DA86430}" type="presOf" srcId="{0842E483-96F0-4C7A-8BFA-C1A32FA0CF6F}" destId="{1964BC57-914F-4628-A196-E878A9A7787A}" srcOrd="0" destOrd="2" presId="urn:microsoft.com/office/officeart/2005/8/layout/radial2"/>
    <dgm:cxn modelId="{3F0743D8-7865-4753-B2F3-E0F59D7B7541}" type="presOf" srcId="{30F1AADC-5941-43BF-A4C1-17A74CFB58D1}" destId="{706976A2-1359-434C-990E-ABE40E4429D3}" srcOrd="0" destOrd="0" presId="urn:microsoft.com/office/officeart/2005/8/layout/radial2"/>
    <dgm:cxn modelId="{84FB4979-C084-4DA7-A871-D60D8A39E99B}" type="presOf" srcId="{D15D72DA-D108-432E-9691-5D6244C07EC9}" destId="{1964BC57-914F-4628-A196-E878A9A7787A}" srcOrd="0" destOrd="0" presId="urn:microsoft.com/office/officeart/2005/8/layout/radial2"/>
    <dgm:cxn modelId="{5518396C-F28C-48AA-99D0-0218A73B7D3C}" srcId="{09499030-554E-4443-B704-A42083B73547}" destId="{0842E483-96F0-4C7A-8BFA-C1A32FA0CF6F}" srcOrd="2" destOrd="0" parTransId="{BCD5C565-7FAA-4171-A1B8-24F88BC21D0C}" sibTransId="{00948C3F-6964-45A1-AC8F-245D94606715}"/>
    <dgm:cxn modelId="{181FFA0D-AFA5-4895-8AE5-C2F6BCA14C5F}" type="presOf" srcId="{03830232-DB22-4AC3-8DF0-ED4D5D75814E}" destId="{473B5212-8A4D-4739-987D-248FC25FC425}" srcOrd="0" destOrd="4" presId="urn:microsoft.com/office/officeart/2005/8/layout/radial2"/>
    <dgm:cxn modelId="{46327F58-859D-4E1C-B212-2CDC062820E4}" type="presOf" srcId="{B83B0128-AA1C-4094-AE92-0CFA97FE7639}" destId="{1964BC57-914F-4628-A196-E878A9A7787A}" srcOrd="0" destOrd="3" presId="urn:microsoft.com/office/officeart/2005/8/layout/radial2"/>
    <dgm:cxn modelId="{B47591AB-B943-4463-A2F2-845D41727587}" type="presOf" srcId="{B34C9DD1-C35C-4916-A200-18125C7D675B}" destId="{9459D547-9973-463D-93FE-A3BF2108F6DA}" srcOrd="0" destOrd="0" presId="urn:microsoft.com/office/officeart/2005/8/layout/radial2"/>
    <dgm:cxn modelId="{EC7EBEAA-D4DF-49FF-9381-1B1C19200E90}" type="presOf" srcId="{500824E0-EA0D-47D4-AA8C-1F59815F79B3}" destId="{3275BF0C-64A8-467F-AA57-654A9EEC3412}" srcOrd="0" destOrd="0" presId="urn:microsoft.com/office/officeart/2005/8/layout/radial2"/>
    <dgm:cxn modelId="{66904918-B553-4998-AC95-DE86F34F7ABA}" type="presOf" srcId="{620B771D-D837-4255-8B67-6D35965A34D8}" destId="{2C37E440-B85D-47AB-B27B-7835F0FB782C}" srcOrd="0" destOrd="0" presId="urn:microsoft.com/office/officeart/2005/8/layout/radial2"/>
    <dgm:cxn modelId="{308B3AFC-1501-43A4-B65F-1B18E115A73C}" srcId="{E2223517-95EA-4924-91C0-5E70470B674B}" destId="{0AC2BE4B-6007-411C-B10F-869C8885BBAE}" srcOrd="5" destOrd="0" parTransId="{EAEAC6F5-F965-4382-9A5E-4F55132512A3}" sibTransId="{35CE43EC-253D-4ECA-9669-62CD5F42904B}"/>
    <dgm:cxn modelId="{FE970896-C869-47C8-8A4A-673A47DF6BD2}" type="presOf" srcId="{8975E2C8-E1B4-43A1-B193-0AEB07A676AE}" destId="{473B5212-8A4D-4739-987D-248FC25FC425}" srcOrd="0" destOrd="7" presId="urn:microsoft.com/office/officeart/2005/8/layout/radial2"/>
    <dgm:cxn modelId="{8AB9C753-6902-43E0-9C1A-EC508DA60FA3}" type="presOf" srcId="{5C036BE7-33FF-4375-A83A-0BF77DCBB0C7}" destId="{473B5212-8A4D-4739-987D-248FC25FC425}" srcOrd="0" destOrd="1" presId="urn:microsoft.com/office/officeart/2005/8/layout/radial2"/>
    <dgm:cxn modelId="{8AC39E14-60ED-435B-9489-AED09030F274}" srcId="{09499030-554E-4443-B704-A42083B73547}" destId="{B83B0128-AA1C-4094-AE92-0CFA97FE7639}" srcOrd="3" destOrd="0" parTransId="{2A8E85C2-FD4C-4E5B-BB16-20FC36D6484E}" sibTransId="{1A7A90F2-6AD0-49C7-AD00-2D4BCF40EFDE}"/>
    <dgm:cxn modelId="{7789C267-1484-4EF0-A846-72304241BEC9}" type="presOf" srcId="{79E3BDAE-0A1D-4579-B3ED-21C3BED9D451}" destId="{473B5212-8A4D-4739-987D-248FC25FC425}" srcOrd="0" destOrd="6" presId="urn:microsoft.com/office/officeart/2005/8/layout/radial2"/>
    <dgm:cxn modelId="{137F9D0E-8903-40EE-80E4-CAF71FDF56E4}" type="presOf" srcId="{9F932A19-8C8B-4A71-97D0-9F172303A693}" destId="{473B5212-8A4D-4739-987D-248FC25FC425}" srcOrd="0" destOrd="3" presId="urn:microsoft.com/office/officeart/2005/8/layout/radial2"/>
    <dgm:cxn modelId="{F0BA1485-0B18-4F62-A378-8175F07A5757}" type="presOf" srcId="{EA411E6D-6054-460A-84B1-47A2D7C89C70}" destId="{473B5212-8A4D-4739-987D-248FC25FC425}" srcOrd="0" destOrd="2" presId="urn:microsoft.com/office/officeart/2005/8/layout/radial2"/>
    <dgm:cxn modelId="{7DB1882B-9108-47BA-AFF4-59025012AFC6}" srcId="{E9664442-5B05-4D0E-A943-0F8DF7833ED1}" destId="{1BE3E449-F2CE-4950-A538-2871415425B1}" srcOrd="0" destOrd="0" parTransId="{4F38DC64-5365-4EAF-8406-A5E38AA348E8}" sibTransId="{DA49FAD7-AB92-49A0-A595-C04AFBBF0A80}"/>
    <dgm:cxn modelId="{73F6E37E-66D9-438F-9E5D-ADF6483F3B70}" type="presOf" srcId="{260C0525-3648-4CD9-839F-2C97FA3C3D34}" destId="{2C37E440-B85D-47AB-B27B-7835F0FB782C}" srcOrd="0" destOrd="1" presId="urn:microsoft.com/office/officeart/2005/8/layout/radial2"/>
    <dgm:cxn modelId="{914CB6CB-F493-4325-9EFA-9FFF462B13D5}" srcId="{E9664442-5B05-4D0E-A943-0F8DF7833ED1}" destId="{EA411E6D-6054-460A-84B1-47A2D7C89C70}" srcOrd="2" destOrd="0" parTransId="{CC1A8E6E-43D4-4D9C-A473-84300A3A6212}" sibTransId="{587E29FE-E4A4-4A1D-9228-DF2069F4DDA2}"/>
    <dgm:cxn modelId="{670A313A-E535-4C1A-A0F4-63971233A6F1}" type="presOf" srcId="{4FFE0784-C724-4F17-82B0-B74F96908910}" destId="{2C37E440-B85D-47AB-B27B-7835F0FB782C}" srcOrd="0" destOrd="7" presId="urn:microsoft.com/office/officeart/2005/8/layout/radial2"/>
    <dgm:cxn modelId="{57AB6E2A-477B-44D9-B92D-409054CBE8CB}" srcId="{E2223517-95EA-4924-91C0-5E70470B674B}" destId="{620B771D-D837-4255-8B67-6D35965A34D8}" srcOrd="0" destOrd="0" parTransId="{CC74593E-CE7D-409F-B128-1C93FF9F72C2}" sibTransId="{013569BE-1909-412C-AD7C-7C3FEC61C669}"/>
    <dgm:cxn modelId="{75496500-E427-4F57-AD07-3F45659BBBDB}" type="presParOf" srcId="{395F7076-A576-4904-832C-08BD0C10D3FD}" destId="{FFD639AC-8DBA-4208-8533-F291579D78CE}" srcOrd="0" destOrd="0" presId="urn:microsoft.com/office/officeart/2005/8/layout/radial2"/>
    <dgm:cxn modelId="{23CFF60F-CF21-40A5-BDF9-74D4D310546A}" type="presParOf" srcId="{FFD639AC-8DBA-4208-8533-F291579D78CE}" destId="{BE9C70F0-0E1B-4C2A-A204-513601243ABE}" srcOrd="0" destOrd="0" presId="urn:microsoft.com/office/officeart/2005/8/layout/radial2"/>
    <dgm:cxn modelId="{6758C45B-AF96-41C2-81B7-E06978FD658B}" type="presParOf" srcId="{BE9C70F0-0E1B-4C2A-A204-513601243ABE}" destId="{178A0B3B-7CFF-4E8C-9098-93F813F27B69}" srcOrd="0" destOrd="0" presId="urn:microsoft.com/office/officeart/2005/8/layout/radial2"/>
    <dgm:cxn modelId="{36872A6D-33C8-4395-BEA1-4C8D4782297A}" type="presParOf" srcId="{BE9C70F0-0E1B-4C2A-A204-513601243ABE}" destId="{E94905DC-2818-42E5-B5D7-C7456AA44421}" srcOrd="1" destOrd="0" presId="urn:microsoft.com/office/officeart/2005/8/layout/radial2"/>
    <dgm:cxn modelId="{3F7EFF4D-329E-45E1-8AB6-84C8AD16DBB3}" type="presParOf" srcId="{FFD639AC-8DBA-4208-8533-F291579D78CE}" destId="{706976A2-1359-434C-990E-ABE40E4429D3}" srcOrd="1" destOrd="0" presId="urn:microsoft.com/office/officeart/2005/8/layout/radial2"/>
    <dgm:cxn modelId="{E35B1F0C-CA99-4DD0-B540-176ECEEE1BD2}" type="presParOf" srcId="{FFD639AC-8DBA-4208-8533-F291579D78CE}" destId="{5C5478D9-BED0-49E5-9F7C-C8CB877EDF2A}" srcOrd="2" destOrd="0" presId="urn:microsoft.com/office/officeart/2005/8/layout/radial2"/>
    <dgm:cxn modelId="{885C78AE-3F9B-4799-BE91-4053CA14D7E2}" type="presParOf" srcId="{5C5478D9-BED0-49E5-9F7C-C8CB877EDF2A}" destId="{384C05B9-9AE4-430E-B4ED-D45A3DEEEB27}" srcOrd="0" destOrd="0" presId="urn:microsoft.com/office/officeart/2005/8/layout/radial2"/>
    <dgm:cxn modelId="{D8B48F8E-1B52-4D47-BC73-4D2BE3676A0A}" type="presParOf" srcId="{5C5478D9-BED0-49E5-9F7C-C8CB877EDF2A}" destId="{1964BC57-914F-4628-A196-E878A9A7787A}" srcOrd="1" destOrd="0" presId="urn:microsoft.com/office/officeart/2005/8/layout/radial2"/>
    <dgm:cxn modelId="{62C7CD55-1A95-4359-96FB-9EA5F8452F54}" type="presParOf" srcId="{FFD639AC-8DBA-4208-8533-F291579D78CE}" destId="{3275BF0C-64A8-467F-AA57-654A9EEC3412}" srcOrd="3" destOrd="0" presId="urn:microsoft.com/office/officeart/2005/8/layout/radial2"/>
    <dgm:cxn modelId="{FD28ECE1-6462-4D05-BC58-6C44BE375DFD}" type="presParOf" srcId="{FFD639AC-8DBA-4208-8533-F291579D78CE}" destId="{814C32D3-0CA4-4AAD-B6DB-CEA9699D4FE2}" srcOrd="4" destOrd="0" presId="urn:microsoft.com/office/officeart/2005/8/layout/radial2"/>
    <dgm:cxn modelId="{26EE8B2F-A5E8-4729-A01E-2A1027A9D012}" type="presParOf" srcId="{814C32D3-0CA4-4AAD-B6DB-CEA9699D4FE2}" destId="{CA33DFB5-DA5B-49C0-B82B-7804C2457335}" srcOrd="0" destOrd="0" presId="urn:microsoft.com/office/officeart/2005/8/layout/radial2"/>
    <dgm:cxn modelId="{5F7C251E-3629-4408-A501-18CF880544A0}" type="presParOf" srcId="{814C32D3-0CA4-4AAD-B6DB-CEA9699D4FE2}" destId="{2C37E440-B85D-47AB-B27B-7835F0FB782C}" srcOrd="1" destOrd="0" presId="urn:microsoft.com/office/officeart/2005/8/layout/radial2"/>
    <dgm:cxn modelId="{78FDCE3B-7486-482E-B877-79A5596770EC}" type="presParOf" srcId="{FFD639AC-8DBA-4208-8533-F291579D78CE}" destId="{9459D547-9973-463D-93FE-A3BF2108F6DA}" srcOrd="5" destOrd="0" presId="urn:microsoft.com/office/officeart/2005/8/layout/radial2"/>
    <dgm:cxn modelId="{7133934E-3083-4EF5-AA4B-F745A8FEAB2B}" type="presParOf" srcId="{FFD639AC-8DBA-4208-8533-F291579D78CE}" destId="{598D8F97-7710-41B9-AF40-D7C5EBFBFDEE}" srcOrd="6" destOrd="0" presId="urn:microsoft.com/office/officeart/2005/8/layout/radial2"/>
    <dgm:cxn modelId="{089D2783-EAD7-4D45-94D5-E7540D48392C}" type="presParOf" srcId="{598D8F97-7710-41B9-AF40-D7C5EBFBFDEE}" destId="{210CBE10-190E-40B0-808D-47BA4F08A4C5}" srcOrd="0" destOrd="0" presId="urn:microsoft.com/office/officeart/2005/8/layout/radial2"/>
    <dgm:cxn modelId="{3156F803-9D56-4B67-9ACB-2D2663D8AA6A}" type="presParOf" srcId="{598D8F97-7710-41B9-AF40-D7C5EBFBFDEE}" destId="{473B5212-8A4D-4739-987D-248FC25FC42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486C7A-6382-405F-B378-566760061024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fld id="{DF744C41-64D6-4E5A-95D3-4C6F7598A0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9A6BD8-223F-4DB2-A1D3-C6314DA67074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BD568-A55E-4D9D-A5D7-22FB0B7A4E48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C70E7-43C3-49FC-96F6-946B6C768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CB79-7DA6-4AC8-AC7C-EB3E6B4FEFBC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C611E-1C20-46CA-9981-BABD59A62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98D8-F13A-443A-80E8-832689786769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8EEE4-B040-49D6-A2B9-8EB6E95D97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80F39-3994-4B13-AC79-F76A7206D18F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001C-152E-48CC-B174-37DD95816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07B17-D2A8-4408-BEEC-1A950FE313FC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6990-6F0D-41AB-91E1-09BAE354A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B701E-F6D1-4E4A-9F27-1B27D912BB2B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0E596-4317-4839-89E3-F9279D2B4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A04C1-66D1-4C95-A8B5-ECC8BBE83565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2C423-4DCE-4E33-96C0-5EAF635733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1FBE-F8C2-46F0-9E7E-C83C9463FFC3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4AC28-1BC7-4BFC-8019-4714AF4498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CBBA0-0F44-485D-B3A3-9EF6CFF4C5F2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18BA-4FB9-4986-BEEB-D7679CFF7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187E4-3592-4291-9CA1-685F38CD2659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3CA60-BA7D-4CF2-AEDF-FF53EAAD5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C1FC2-E35D-4859-A9C5-74ED22A97F47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B38DA-4C7C-4521-8B6B-E98F73FC9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48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EF20E0-0AD5-4197-ACD8-BB9B57685156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07B4D5C-39F5-4392-A4EF-E3F39BC03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/>
          <p:cNvSpPr/>
          <p:nvPr/>
        </p:nvSpPr>
        <p:spPr>
          <a:xfrm rot="16200000">
            <a:off x="6893719" y="4607719"/>
            <a:ext cx="2571750" cy="1928812"/>
          </a:xfrm>
          <a:prstGeom prst="rtTriangle">
            <a:avLst/>
          </a:prstGeom>
          <a:gradFill flip="none" rotWithShape="1">
            <a:gsLst>
              <a:gs pos="0">
                <a:schemeClr val="accent5">
                  <a:lumMod val="25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051" name="Picture 17" descr="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8763" y="5357813"/>
            <a:ext cx="871537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5562600"/>
            <a:ext cx="13208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6" descr="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93113" y="5643563"/>
            <a:ext cx="6175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357438" y="4572000"/>
            <a:ext cx="6786562" cy="228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428860" y="4500570"/>
            <a:ext cx="6500826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Московский стандарт качества образования</a:t>
            </a:r>
          </a:p>
        </p:txBody>
      </p:sp>
      <p:pic>
        <p:nvPicPr>
          <p:cNvPr id="2056" name="Picture 7" descr="C:\Users\pozdniakov\Desktop\ФОН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152525" y="-703263"/>
            <a:ext cx="9163050" cy="687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0" y="4572000"/>
            <a:ext cx="9144000" cy="2286000"/>
          </a:xfrm>
          <a:prstGeom prst="rect">
            <a:avLst/>
          </a:prstGeom>
          <a:solidFill>
            <a:srgbClr val="1D48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2058" name="TextBox 14"/>
          <p:cNvSpPr txBox="1">
            <a:spLocks noChangeArrowheads="1"/>
          </p:cNvSpPr>
          <p:nvPr/>
        </p:nvSpPr>
        <p:spPr bwMode="auto">
          <a:xfrm>
            <a:off x="-26988" y="5600700"/>
            <a:ext cx="89773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tabLst>
                <a:tab pos="3048000" algn="l"/>
              </a:tabLst>
            </a:pPr>
            <a:r>
              <a:rPr lang="ru-RU" sz="3200" i="1">
                <a:solidFill>
                  <a:srgbClr val="B9CDE5"/>
                </a:solidFill>
                <a:latin typeface="Monotype Corsiva" pitchFamily="66" charset="0"/>
              </a:rPr>
              <a:t>         </a:t>
            </a:r>
            <a:r>
              <a:rPr lang="ru-RU" sz="3200" i="1">
                <a:solidFill>
                  <a:srgbClr val="B9CDE5"/>
                </a:solidFill>
                <a:latin typeface="Times New Roman" pitchFamily="18" charset="0"/>
                <a:cs typeface="Times New Roman" pitchFamily="18" charset="0"/>
              </a:rPr>
              <a:t>Каганов Вениамин Шаевич, к.э.н</a:t>
            </a:r>
          </a:p>
          <a:p>
            <a:pPr algn="ctr" eaLnBrk="1" hangingPunct="1">
              <a:tabLst>
                <a:tab pos="3048000" algn="l"/>
              </a:tabLst>
            </a:pPr>
            <a:r>
              <a:rPr lang="ru-RU" i="1">
                <a:solidFill>
                  <a:srgbClr val="B9CDE5"/>
                </a:solidFill>
                <a:latin typeface="Times New Roman" pitchFamily="18" charset="0"/>
                <a:cs typeface="Times New Roman" pitchFamily="18" charset="0"/>
              </a:rPr>
              <a:t>Первый заместитель руководителя </a:t>
            </a:r>
          </a:p>
          <a:p>
            <a:pPr algn="ctr" eaLnBrk="1" hangingPunct="1">
              <a:tabLst>
                <a:tab pos="3048000" algn="l"/>
              </a:tabLst>
            </a:pPr>
            <a:r>
              <a:rPr lang="ru-RU" i="1">
                <a:solidFill>
                  <a:srgbClr val="B9CDE5"/>
                </a:solidFill>
                <a:latin typeface="Times New Roman" pitchFamily="18" charset="0"/>
                <a:cs typeface="Times New Roman" pitchFamily="18" charset="0"/>
              </a:rPr>
              <a:t>Департамента образования города Москвы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4821238"/>
            <a:ext cx="6858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0"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anose="020B0604020202020204" pitchFamily="34" charset="0"/>
              </a:rPr>
              <a:t>Московский стандарт </a:t>
            </a:r>
            <a:br>
              <a:rPr kumimoji="0"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anose="020B0604020202020204" pitchFamily="34" charset="0"/>
              </a:rPr>
            </a:br>
            <a:r>
              <a:rPr kumimoji="0"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anose="020B0604020202020204" pitchFamily="34" charset="0"/>
              </a:rPr>
              <a:t>качества образования</a:t>
            </a:r>
          </a:p>
        </p:txBody>
      </p:sp>
    </p:spTree>
  </p:cSld>
  <p:clrMapOvr>
    <a:masterClrMapping/>
  </p:clrMapOvr>
  <p:transition spd="slow" advTm="1000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0" y="-71438"/>
            <a:ext cx="9144000" cy="1258888"/>
          </a:xfrm>
        </p:spPr>
        <p:txBody>
          <a:bodyPr/>
          <a:lstStyle/>
          <a:p>
            <a:pPr eaLnBrk="1" hangingPunct="1"/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 </a:t>
            </a:r>
            <a:r>
              <a:rPr kumimoji="0" lang="ru-RU" sz="2900" b="1" smtClean="0">
                <a:solidFill>
                  <a:schemeClr val="bg1"/>
                </a:solidFill>
              </a:rPr>
              <a:t/>
            </a:r>
            <a:br>
              <a:rPr kumimoji="0" lang="ru-RU" sz="2900" b="1" smtClean="0">
                <a:solidFill>
                  <a:schemeClr val="bg1"/>
                </a:solidFill>
              </a:rPr>
            </a:br>
            <a:r>
              <a:rPr kumimoji="0" lang="ru-RU" sz="2900" b="1" smtClean="0">
                <a:solidFill>
                  <a:srgbClr val="8EB4E3"/>
                </a:solidFill>
              </a:rPr>
              <a:t>Основные положения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39237" y="1291590"/>
            <a:ext cx="2240344" cy="1643074"/>
          </a:xfrm>
          <a:prstGeom prst="rightArrow">
            <a:avLst/>
          </a:prstGeom>
          <a:effectLst>
            <a:innerShdw blurRad="63500" dist="114300" dir="3840000">
              <a:schemeClr val="tx2">
                <a:lumMod val="40000"/>
                <a:lumOff val="60000"/>
                <a:alpha val="86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подсистема критериев и показателей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95525" y="1292225"/>
            <a:ext cx="6524625" cy="1920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ru-RU" sz="1600" dirty="0">
              <a:solidFill>
                <a:srgbClr val="FFFFFF"/>
              </a:solidFill>
              <a:cs typeface="Arial" pitchFamily="34" charset="0"/>
            </a:endParaRPr>
          </a:p>
          <a:p>
            <a:pPr eaLnBrk="1" hangingPunct="1">
              <a:defRPr/>
            </a:pPr>
            <a:r>
              <a:rPr lang="ru-RU" sz="16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Ориентация на доступное качественное образование, максимально удовлетворяющее индивидуальные образовательные потребности каждого обучающегося независимо от пола, этнической принадлежности, социального статуса  и др. социально-демографических особенностей, учитывающее особенности московского региона и передовые достижения научно-технического прогресса. </a:t>
            </a:r>
          </a:p>
          <a:p>
            <a:pPr algn="ctr" eaLnBrk="1" hangingPunct="1">
              <a:defRPr/>
            </a:pPr>
            <a:endParaRPr lang="ru-RU" sz="16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95525" y="3357563"/>
            <a:ext cx="4868863" cy="1189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buFont typeface="Arial" pitchFamily="34" charset="0"/>
              <a:buNone/>
              <a:defRPr/>
            </a:pPr>
            <a:r>
              <a:rPr lang="ru-RU" sz="16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Комплексное измерение условий и процессов,  образовательных и социокультурных результатов, достигаемых эффектов. 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7399" y="2756240"/>
            <a:ext cx="2267381" cy="2400952"/>
          </a:xfrm>
          <a:prstGeom prst="rightArrow">
            <a:avLst/>
          </a:prstGeom>
          <a:effectLst>
            <a:innerShdw blurRad="63500" dist="114300" dir="3840000">
              <a:schemeClr val="tx2">
                <a:lumMod val="40000"/>
                <a:lumOff val="60000"/>
                <a:alpha val="86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подсистема инструментов  измерения и процедур оценки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-11011" y="4987122"/>
            <a:ext cx="2278753" cy="1643074"/>
          </a:xfrm>
          <a:prstGeom prst="rightArrow">
            <a:avLst/>
          </a:prstGeom>
          <a:effectLst>
            <a:innerShdw blurRad="63500" dist="114300" dir="3840000">
              <a:schemeClr val="tx2">
                <a:lumMod val="40000"/>
                <a:lumOff val="60000"/>
                <a:alpha val="86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подсистема сертификации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268538" y="4754563"/>
            <a:ext cx="3455987" cy="1865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ru-RU" sz="16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defRPr/>
            </a:pPr>
            <a:r>
              <a:rPr lang="ru-RU" sz="16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Возможность соотнесения достигнутого уровня качества образования на соответствие московскому стандарту качества. Основа для программирования развития.</a:t>
            </a:r>
          </a:p>
          <a:p>
            <a:pPr algn="ctr" eaLnBrk="1" hangingPunct="1">
              <a:defRPr/>
            </a:pPr>
            <a:endParaRPr lang="ru-RU" sz="16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" name="Выноска со стрелкой вверх 1"/>
          <p:cNvSpPr/>
          <p:nvPr/>
        </p:nvSpPr>
        <p:spPr>
          <a:xfrm>
            <a:off x="8100060" y="3212976"/>
            <a:ext cx="914400" cy="3484619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828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eaLnBrk="1" hangingPunct="1"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Программирование развития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5852834" y="4955285"/>
            <a:ext cx="2088232" cy="1382325"/>
          </a:xfrm>
          <a:prstGeom prst="rightArrow">
            <a:avLst/>
          </a:prstGeom>
          <a:effectLst>
            <a:innerShdw blurRad="63500" dist="114300" dir="3840000">
              <a:schemeClr val="tx2">
                <a:lumMod val="40000"/>
                <a:lumOff val="60000"/>
                <a:alpha val="86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7240056" y="3677408"/>
            <a:ext cx="791756" cy="868621"/>
          </a:xfrm>
          <a:prstGeom prst="rightArrow">
            <a:avLst/>
          </a:prstGeom>
          <a:effectLst>
            <a:innerShdw blurRad="63500" dist="114300" dir="3840000">
              <a:schemeClr val="tx2">
                <a:lumMod val="40000"/>
                <a:lumOff val="60000"/>
                <a:alpha val="86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600" dirty="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/>
            <a:r>
              <a:rPr kumimoji="0" lang="ru-RU" sz="2900" b="1" smtClean="0">
                <a:solidFill>
                  <a:srgbClr val="0070C0"/>
                </a:solidFill>
              </a:rPr>
              <a:t/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B0F0"/>
                </a:solidFill>
              </a:rPr>
              <a:t>Ключевые критерии, показатели </a:t>
            </a:r>
            <a:br>
              <a:rPr kumimoji="0" lang="ru-RU" sz="2900" b="1" smtClean="0">
                <a:solidFill>
                  <a:srgbClr val="00B0F0"/>
                </a:solidFill>
              </a:rPr>
            </a:br>
            <a:endParaRPr kumimoji="0" lang="ru-RU" sz="2900" b="1" smtClean="0">
              <a:solidFill>
                <a:srgbClr val="00B0F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-142875" y="6429375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900" algn="just" eaLnBrk="1" hangingPunct="1"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50825" y="1285875"/>
            <a:ext cx="8569325" cy="5286375"/>
          </a:xfrm>
          <a:extLst/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kumimoji="0" lang="ru-RU" sz="2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ВОЗМОЖНОСТИ ОУ = УСЛОВИЯ + ПРОЦЕСС </a:t>
            </a:r>
          </a:p>
          <a:p>
            <a:pPr eaLnBrk="1" hangingPunct="1">
              <a:spcBef>
                <a:spcPct val="0"/>
              </a:spcBef>
              <a:buFont typeface="Calibri" pitchFamily="34" charset="0"/>
              <a:buAutoNum type="romanUcPeriod"/>
            </a:pPr>
            <a:r>
              <a:rPr lang="ru-RU" sz="1800" b="1" smtClean="0">
                <a:solidFill>
                  <a:srgbClr val="F2F2F2"/>
                </a:solidFill>
              </a:rPr>
              <a:t>КРИТЕРИИ КАЧЕСТВА ОБРАЗОВАТЕЛЬНЫХ УСЛОВИЙ: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1.1. Развитие педагогических сотрудников ОУ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1.2. Создание информационно-образовательной и предметно-развивающей среды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1.3. Безбарьерность среды  и условия для обучения детей с различными образовательными потребностями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endParaRPr lang="ru-RU" sz="1600" smtClean="0">
              <a:solidFill>
                <a:srgbClr val="F2F2F2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800" b="1" smtClean="0">
                <a:solidFill>
                  <a:srgbClr val="F2F2F2"/>
                </a:solidFill>
              </a:rPr>
              <a:t>II.</a:t>
            </a:r>
            <a:r>
              <a:rPr lang="ru-RU" sz="1800" b="1" smtClean="0">
                <a:solidFill>
                  <a:srgbClr val="F2F2F2"/>
                </a:solidFill>
              </a:rPr>
              <a:t> КРИТЕРИИ КАЧЕСТВА ОБРАЗОВАТЕЛЬНОГО ПРОЦЕССА 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2.1 Организация обучения на основе  индивидуального образовательного маршрута для обучающихся</a:t>
            </a:r>
            <a:endParaRPr lang="en-US" sz="1600" smtClean="0">
              <a:solidFill>
                <a:srgbClr val="F2F2F2"/>
              </a:solidFill>
              <a:cs typeface="Arial" charset="0"/>
            </a:endParaRP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2.2. Система управления образовательным процессом с учетом индивидуальных достижений воспитанников и обучающихся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2.3. Социально значимая деятельность в образовании 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2.4.Наличие инновационной среды </a:t>
            </a:r>
          </a:p>
          <a:p>
            <a:pPr marL="400050" lvl="1" indent="0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ru-RU" sz="1600" smtClean="0">
              <a:solidFill>
                <a:srgbClr val="F2F2F2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800" smtClean="0">
                <a:solidFill>
                  <a:srgbClr val="F2F2F2"/>
                </a:solidFill>
              </a:rPr>
              <a:t>III.</a:t>
            </a:r>
            <a:r>
              <a:rPr lang="ru-RU" sz="1800" smtClean="0">
                <a:solidFill>
                  <a:srgbClr val="F2F2F2"/>
                </a:solidFill>
              </a:rPr>
              <a:t> </a:t>
            </a:r>
            <a:r>
              <a:rPr lang="ru-RU" sz="1800" b="1" smtClean="0">
                <a:solidFill>
                  <a:srgbClr val="F2F2F2"/>
                </a:solidFill>
              </a:rPr>
              <a:t>КРИТЕРИИ ИНТЕГРАЦИИ ОУ  В МЕСТНОЕ СООБЩЕСТВО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chemeClr val="bg1"/>
                </a:solidFill>
                <a:cs typeface="Arial" charset="0"/>
              </a:rPr>
              <a:t>3.1 Открытость населению: государственно-общественное управление, обратная связь с потребителями, вовлеченность  родителей (работодателей)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chemeClr val="bg1"/>
                </a:solidFill>
                <a:cs typeface="Arial" charset="0"/>
              </a:rPr>
              <a:t>3.2. Доступность и вариативность услуг для населения 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>
                <a:solidFill>
                  <a:schemeClr val="bg1"/>
                </a:solidFill>
                <a:cs typeface="Arial" charset="0"/>
              </a:rPr>
              <a:t>3.3. Взаимодействие ОУ с внешним сообществом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endParaRPr lang="ru-RU" sz="2200" b="1" smtClean="0">
              <a:solidFill>
                <a:schemeClr val="bg1"/>
              </a:solidFill>
              <a:cs typeface="Arial" charset="0"/>
            </a:endParaRPr>
          </a:p>
          <a:p>
            <a:pPr marL="400050" lvl="1" indent="0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ru-RU" sz="2200" b="1" smtClean="0">
              <a:solidFill>
                <a:schemeClr val="bg1"/>
              </a:solidFill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ru-RU" sz="2200" b="1" smtClean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ru-RU" sz="2200" b="1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endParaRPr lang="ru-RU" sz="22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/>
            <a:r>
              <a:rPr kumimoji="0" lang="ru-RU" sz="2900" b="1" smtClean="0">
                <a:solidFill>
                  <a:srgbClr val="0070C0"/>
                </a:solidFill>
              </a:rPr>
              <a:t/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B0F0"/>
                </a:solidFill>
              </a:rPr>
              <a:t>Ключевые критерии, показатели</a:t>
            </a:r>
            <a:br>
              <a:rPr kumimoji="0" lang="ru-RU" sz="2900" b="1" smtClean="0">
                <a:solidFill>
                  <a:srgbClr val="00B0F0"/>
                </a:solidFill>
              </a:rPr>
            </a:br>
            <a:endParaRPr kumimoji="0" lang="ru-RU" sz="2900" b="1" smtClean="0">
              <a:solidFill>
                <a:srgbClr val="00B0F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-142875" y="6429375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900" algn="just" eaLnBrk="1" hangingPunct="1"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323850" y="1214438"/>
            <a:ext cx="8496300" cy="5286375"/>
          </a:xfrm>
          <a:extLst/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ru-RU" sz="2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РЕЗУЛЬТАТ = РЕЗУЛЬТАТЫ ОБУЧЕНИЯ  + РЕЗУЛЬТАТЫ СОЦИАЛИЗАЦИИ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kumimoji="0" lang="ru-RU" sz="18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eaLnBrk="1" hangingPunct="1">
              <a:spcBef>
                <a:spcPts val="600"/>
              </a:spcBef>
              <a:buFont typeface="Calibri" pitchFamily="34" charset="0"/>
              <a:buAutoNum type="romanUcPeriod" startAt="4"/>
            </a:pPr>
            <a:r>
              <a:rPr kumimoji="0" lang="ru-RU" sz="1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1800" b="1" smtClean="0">
                <a:solidFill>
                  <a:srgbClr val="F2F2F2"/>
                </a:solidFill>
              </a:rPr>
              <a:t>КРИТЕРИИ КАЧЕСТВА ОБРАЗОВАТЕЛЬНЫХ РЕЗУЛЬТАТОВ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4.1. Предметные и мета-предметные  результаты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4.2 Участие в олимпиадах, конкурсах и т.п.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4.3 Личностные результаты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4.4. Динамика предметных результатов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4.5. Сохранность контингента обучающихся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endParaRPr lang="ru-RU" sz="900" smtClean="0">
              <a:solidFill>
                <a:srgbClr val="F2F2F2"/>
              </a:solidFill>
              <a:cs typeface="Arial" charset="0"/>
            </a:endParaRPr>
          </a:p>
          <a:p>
            <a:pPr marL="0" indent="0" eaLnBrk="1" hangingPunct="1">
              <a:spcBef>
                <a:spcPts val="600"/>
              </a:spcBef>
              <a:buFont typeface="Calibri" pitchFamily="34" charset="0"/>
              <a:buAutoNum type="romanUcPeriod" startAt="5"/>
            </a:pPr>
            <a:r>
              <a:rPr lang="ru-RU" sz="1800" b="1" smtClean="0">
                <a:solidFill>
                  <a:srgbClr val="F2F2F2"/>
                </a:solidFill>
              </a:rPr>
              <a:t>КРИТЕРИИ КАЧЕСТВА РЕЗУЛЬТАТОВ СОЦИАЛИЗАЦИИ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5.1.Удовлетворенность образовательными услугами всех категорий потребителей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5.2.Результативность участия в социально-значимой деятельности</a:t>
            </a:r>
          </a:p>
          <a:p>
            <a:pPr marL="400050" lvl="1" indent="0"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ru-RU" sz="900" smtClean="0">
              <a:solidFill>
                <a:srgbClr val="F2F2F2"/>
              </a:solidFill>
              <a:cs typeface="Arial" charset="0"/>
            </a:endParaRPr>
          </a:p>
          <a:p>
            <a:pPr marL="0" indent="0" eaLnBrk="1" hangingPunct="1">
              <a:spcBef>
                <a:spcPts val="600"/>
              </a:spcBef>
              <a:buFont typeface="Calibri" pitchFamily="34" charset="0"/>
              <a:buAutoNum type="romanUcPeriod" startAt="6"/>
            </a:pPr>
            <a:r>
              <a:rPr lang="ru-RU" sz="1800" b="1" smtClean="0">
                <a:solidFill>
                  <a:srgbClr val="F2F2F2"/>
                </a:solidFill>
              </a:rPr>
              <a:t> КРИТЕРИИ ЭКОНОМИЧЕСКОЙ ЭФФЕКТИВНОСТИ</a:t>
            </a:r>
            <a:endParaRPr lang="en-US" sz="1800" b="1" smtClean="0">
              <a:solidFill>
                <a:srgbClr val="F2F2F2"/>
              </a:solidFill>
            </a:endParaRP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chemeClr val="bg1"/>
                </a:solidFill>
                <a:cs typeface="Arial" charset="0"/>
              </a:rPr>
              <a:t>6.1. Доля внебюджетных и привлеченных средств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chemeClr val="bg1"/>
                </a:solidFill>
                <a:cs typeface="Arial" charset="0"/>
              </a:rPr>
              <a:t>6.2. Эффективность использования материально- технических и финансовых ресурсов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chemeClr val="bg1"/>
                </a:solidFill>
                <a:cs typeface="Arial" charset="0"/>
              </a:rPr>
              <a:t>6.3.Учет показателей экономической эффективности в управлении ОУ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endParaRPr lang="ru-RU" sz="2200" b="1" smtClean="0">
              <a:solidFill>
                <a:schemeClr val="bg1"/>
              </a:solidFill>
              <a:cs typeface="Arial" charset="0"/>
            </a:endParaRPr>
          </a:p>
          <a:p>
            <a:pPr marL="400050" lvl="1" indent="0"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ru-RU" sz="2200" b="1" smtClean="0">
              <a:solidFill>
                <a:schemeClr val="bg1"/>
              </a:solidFill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ru-RU" sz="2200" b="1" smtClean="0">
              <a:solidFill>
                <a:schemeClr val="bg1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ru-RU" sz="2200" b="1" smtClean="0">
              <a:solidFill>
                <a:schemeClr val="bg1"/>
              </a:solidFill>
            </a:endParaRPr>
          </a:p>
          <a:p>
            <a:pPr marL="0" indent="0">
              <a:buFont typeface="Wingdings" pitchFamily="2" charset="2"/>
              <a:buChar char="q"/>
            </a:pPr>
            <a:endParaRPr lang="ru-RU" sz="22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/>
            <a:r>
              <a:rPr kumimoji="0" lang="ru-RU" sz="2900" b="1" smtClean="0">
                <a:solidFill>
                  <a:srgbClr val="0070C0"/>
                </a:solidFill>
              </a:rPr>
              <a:t/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B0F0"/>
                </a:solidFill>
              </a:rPr>
              <a:t>Ключевые критерии, показатели</a:t>
            </a:r>
            <a:br>
              <a:rPr kumimoji="0" lang="ru-RU" sz="2900" b="1" smtClean="0">
                <a:solidFill>
                  <a:srgbClr val="00B0F0"/>
                </a:solidFill>
              </a:rPr>
            </a:br>
            <a:endParaRPr kumimoji="0" lang="ru-RU" sz="2900" b="1" smtClean="0">
              <a:solidFill>
                <a:srgbClr val="00B0F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-142875" y="6429375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900" algn="just" eaLnBrk="1" hangingPunct="1"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68313" y="1341438"/>
            <a:ext cx="8207375" cy="5286375"/>
          </a:xfrm>
          <a:extLst/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ru-RU" sz="2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ЭФФЕКТЫ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kumimoji="0" lang="ru-RU" sz="18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eaLnBrk="1" hangingPunct="1">
              <a:spcBef>
                <a:spcPts val="600"/>
              </a:spcBef>
              <a:buFont typeface="Calibri" pitchFamily="34" charset="0"/>
              <a:buAutoNum type="romanUcPeriod" startAt="7"/>
            </a:pPr>
            <a:r>
              <a:rPr lang="ru-RU" sz="1800" b="1" smtClean="0">
                <a:solidFill>
                  <a:srgbClr val="F2F2F2"/>
                </a:solidFill>
              </a:rPr>
              <a:t> КРИТЕРИИ КОНКУРЕНТОСПОСОБНОСТИ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7.1.Конкурентоспособность учреждения, обучающихся и педагогов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endParaRPr lang="ru-RU" sz="1600" smtClean="0">
              <a:solidFill>
                <a:srgbClr val="F2F2F2"/>
              </a:solidFill>
              <a:cs typeface="Arial" charset="0"/>
            </a:endParaRPr>
          </a:p>
          <a:p>
            <a:pPr marL="0" indent="0" eaLnBrk="1" hangingPunct="1">
              <a:spcBef>
                <a:spcPts val="600"/>
              </a:spcBef>
              <a:buFont typeface="Calibri" pitchFamily="34" charset="0"/>
              <a:buAutoNum type="romanUcPeriod" startAt="8"/>
            </a:pPr>
            <a:r>
              <a:rPr lang="ru-RU" sz="1800" b="1" smtClean="0">
                <a:solidFill>
                  <a:srgbClr val="F2F2F2"/>
                </a:solidFill>
              </a:rPr>
              <a:t> КРИТЕРИИ ИННОВАЦИОННОСТИ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8.1. Наличие инновационной площадки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8.2. Трансляция и востребованность продуктов ИД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8.3. Наличие наград, грантов и др. достижений у ОУ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endParaRPr lang="ru-RU" sz="900" smtClean="0">
              <a:solidFill>
                <a:srgbClr val="F2F2F2"/>
              </a:solidFill>
              <a:cs typeface="Arial" charset="0"/>
            </a:endParaRPr>
          </a:p>
          <a:p>
            <a:pPr marL="0" indent="0" eaLnBrk="1" hangingPunct="1">
              <a:spcBef>
                <a:spcPts val="600"/>
              </a:spcBef>
              <a:buFont typeface="Calibri" pitchFamily="34" charset="0"/>
              <a:buAutoNum type="romanUcPeriod" startAt="8"/>
            </a:pPr>
            <a:r>
              <a:rPr lang="ru-RU" sz="1800" b="1" smtClean="0">
                <a:solidFill>
                  <a:srgbClr val="F2F2F2"/>
                </a:solidFill>
              </a:rPr>
              <a:t> КРИТЕРИИ ДОСТИЖЕНИЯ ОБЩЕСТВЕННОГО ПРИЗНАНИЯ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9.1. Результаты добровольной сертификации</a:t>
            </a:r>
          </a:p>
          <a:p>
            <a:pPr marL="400050" lvl="1" indent="0" eaLnBrk="1" hangingPunct="1">
              <a:spcBef>
                <a:spcPts val="600"/>
              </a:spcBef>
              <a:buFont typeface="Arial" charset="0"/>
              <a:buNone/>
            </a:pPr>
            <a:r>
              <a:rPr lang="ru-RU" sz="1600" smtClean="0">
                <a:solidFill>
                  <a:srgbClr val="F2F2F2"/>
                </a:solidFill>
                <a:cs typeface="Arial" charset="0"/>
              </a:rPr>
              <a:t>9.2. Результаты профессиональной и общественной экспертной оценки</a:t>
            </a:r>
          </a:p>
          <a:p>
            <a:pPr marL="400050" lvl="1" indent="0" eaLnBrk="1" hangingPunct="1">
              <a:spcBef>
                <a:spcPct val="0"/>
              </a:spcBef>
              <a:buFont typeface="Arial" charset="0"/>
              <a:buNone/>
            </a:pPr>
            <a:endParaRPr lang="en-US" sz="1600" smtClean="0">
              <a:solidFill>
                <a:srgbClr val="F2F2F2"/>
              </a:solidFill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ru-RU" sz="2200" b="1" smtClean="0">
              <a:solidFill>
                <a:schemeClr val="bg1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ru-RU" sz="2200" b="1" smtClean="0">
              <a:solidFill>
                <a:schemeClr val="bg1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ru-RU" sz="2200" b="1" smtClean="0">
              <a:solidFill>
                <a:schemeClr val="bg1"/>
              </a:solidFill>
            </a:endParaRPr>
          </a:p>
          <a:p>
            <a:pPr marL="0" indent="0">
              <a:buFont typeface="Wingdings" pitchFamily="2" charset="2"/>
              <a:buChar char="q"/>
            </a:pPr>
            <a:endParaRPr lang="ru-RU" sz="22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388" y="333375"/>
          <a:ext cx="8785225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85225"/>
              </a:tblGrid>
              <a:tr h="36512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РАЗДЕЛ </a:t>
                      </a:r>
                      <a:r>
                        <a:rPr lang="ru-RU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«ВОЗМОЖНОСТИ ОБРАЗОВАТЕЛЬНОГО УЧРЕЖДЕНИЯ</a:t>
                      </a:r>
                      <a:r>
                        <a:rPr lang="ru-RU" sz="2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»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3" marR="114303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908719"/>
          <a:ext cx="8784976" cy="5616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224136"/>
                <a:gridCol w="6192688"/>
              </a:tblGrid>
              <a:tr h="5168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</a:rPr>
                        <a:t>КРИТЕРИИ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  <a:latin typeface="Times New Roman"/>
                          <a:ea typeface="Times New Roman"/>
                        </a:rPr>
                        <a:t>Расчет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99816">
                <a:tc>
                  <a:txBody>
                    <a:bodyPr/>
                    <a:lstStyle/>
                    <a:p>
                      <a:pPr marL="342900" lvl="0" indent="-342900" algn="l" fontAlgn="base">
                        <a:buFont typeface="+mj-lt"/>
                        <a:buAutoNum type="romanUcPeriod"/>
                      </a:pP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500" dirty="0">
                        <a:effectLst/>
                        <a:latin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Качество образовательных условий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1" indent="0" algn="l">
                        <a:buFont typeface="+mj-lt"/>
                        <a:buNone/>
                      </a:pP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1.1. Развитие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педагогических сотрудников ОУ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КОУ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1.1.= V1*K1+V2*K2+V3*K3+V4*K4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Доля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педагогических работников, аттестованных на 1 категорию*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 + доля 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педагогических работников, имеющих высшую квалификационную категорию*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доля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педагогических работников, имеющих ученые степени, звания*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4+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доля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педагогических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работников, имеющих государственные награды *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2=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педагогических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работников, прошедших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стажировку,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программы повышения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квалификации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 соответствии с нормами ДОГМ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за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последние 3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года, сдавших экзамен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на педагогический минимум</a:t>
                      </a:r>
                      <a:endParaRPr lang="ru-RU" sz="15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3=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педагогических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работников, вовлеченных в деятельность профессиональных сообществ в соответствии с видом деятельности ОУ свыше 36 часов в год (семинары, форумы, круглые столы, открытые уроки, конференции, всеобучи, мастер-классы и т.д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4=Доля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педагогических работников, активно участвующих в деятельности  экспертных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сообществ: в разработке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учебно-методических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материалов*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k1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в проведении экспертиз, рецензенты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*k2</a:t>
                      </a:r>
                      <a:endParaRPr lang="ru-RU" sz="1500" dirty="0" smtClean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4=Доля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педагогических работников, имеющих сертификат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международного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*k1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государственного*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k2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регионального образца*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k3</a:t>
                      </a:r>
                      <a:endParaRPr lang="ru-RU" sz="15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где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2,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3,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4,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 – коэффициенты учитывающие значимость параметра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2,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3,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 – коэффициенты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учитывающие тип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ОУ (детский сад, школа, центр дополнительного образования,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спо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вуз)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03238" y="692150"/>
            <a:ext cx="8229600" cy="539750"/>
          </a:xfrm>
        </p:spPr>
        <p:txBody>
          <a:bodyPr/>
          <a:lstStyle/>
          <a:p>
            <a:r>
              <a:rPr lang="en-US" sz="2800" smtClean="0">
                <a:solidFill>
                  <a:schemeClr val="bg1"/>
                </a:solidFill>
              </a:rPr>
              <a:t>1</a:t>
            </a:r>
            <a:r>
              <a:rPr lang="ru-RU" sz="2800" smtClean="0">
                <a:solidFill>
                  <a:schemeClr val="bg1"/>
                </a:solidFill>
              </a:rPr>
              <a:t>.1. Развитие педагогических кадров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20713" y="4959350"/>
          <a:ext cx="5329237" cy="1682754"/>
        </p:xfrm>
        <a:graphic>
          <a:graphicData uri="http://schemas.openxmlformats.org/drawingml/2006/table">
            <a:tbl>
              <a:tblPr/>
              <a:tblGrid>
                <a:gridCol w="940064"/>
                <a:gridCol w="402884"/>
                <a:gridCol w="1275803"/>
                <a:gridCol w="1044336"/>
                <a:gridCol w="1666150"/>
              </a:tblGrid>
              <a:tr h="152494">
                <a:tc>
                  <a:txBody>
                    <a:bodyPr/>
                    <a:lstStyle/>
                    <a:p>
                      <a:pPr algn="r" fontAlgn="b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Значения в группе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Количество ОУ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В %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9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менее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12,50%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9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2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от 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до 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9,72%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9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3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от 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до 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18,06%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9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4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от 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до 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27,78%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9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5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от 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до 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22,22%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9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6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от 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до 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6,94%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9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7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от 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до 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9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8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от 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до 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1,39%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9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9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от 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до 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10 категория: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от 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до 68,5185185185185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1,39%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39904" y="4959816"/>
            <a:ext cx="2592288" cy="1600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Формула  подсчета</a:t>
            </a:r>
          </a:p>
          <a:p>
            <a:pPr eaLnBrk="1" hangingPunct="1">
              <a:defRPr/>
            </a:pPr>
            <a:endParaRPr lang="ru-RU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 = </a:t>
            </a:r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количество сотрудников, аттестованных на 1 категорию/общее количество сотрудников * 100%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227602"/>
            <a:ext cx="673819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Качество образовательных условий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44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268413"/>
            <a:ext cx="8048625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32888" cy="1285875"/>
          </a:xfrm>
        </p:spPr>
        <p:txBody>
          <a:bodyPr/>
          <a:lstStyle/>
          <a:p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B0F0"/>
                </a:solidFill>
              </a:rPr>
              <a:t>Основные положения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-323850" y="7389813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000" algn="just" eaLnBrk="1" hangingPunct="1">
              <a:buFont typeface="Arial" pitchFamily="34" charset="0"/>
              <a:buNone/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7413" name="Прямоугольник 3"/>
          <p:cNvSpPr>
            <a:spLocks noChangeArrowheads="1"/>
          </p:cNvSpPr>
          <p:nvPr/>
        </p:nvSpPr>
        <p:spPr bwMode="auto">
          <a:xfrm>
            <a:off x="468313" y="1557338"/>
            <a:ext cx="8135937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>
                <a:solidFill>
                  <a:schemeClr val="bg1"/>
                </a:solidFill>
              </a:rPr>
              <a:t>МСКО  реализуется как  динамичная и саморазвивающаяся система, которая сохраняя идеологию и общую структуру, может развиваться  за счет уточнения критериев, дифференцирующих коэффициентов  по мере  приоритизации задач развития столичного и отечественного образования, мнений экспертного сообщества, запросов общества и вызовов времени.</a:t>
            </a:r>
          </a:p>
          <a:p>
            <a:pPr algn="just" eaLnBrk="1" hangingPunct="1"/>
            <a:endParaRPr lang="ru-RU">
              <a:solidFill>
                <a:schemeClr val="bg1"/>
              </a:solidFill>
            </a:endParaRPr>
          </a:p>
          <a:p>
            <a:pPr algn="just" eaLnBrk="1" hangingPunct="1"/>
            <a:r>
              <a:rPr lang="ru-RU">
                <a:solidFill>
                  <a:schemeClr val="bg1"/>
                </a:solidFill>
              </a:rPr>
              <a:t> </a:t>
            </a:r>
          </a:p>
          <a:p>
            <a:pPr algn="just" eaLnBrk="1" hangingPunct="1"/>
            <a:r>
              <a:rPr lang="ru-RU">
                <a:solidFill>
                  <a:schemeClr val="bg1"/>
                </a:solidFill>
              </a:rPr>
              <a:t>Таким образом, Стандарт создает региональную систему управления динамичным развитием системы образования города Москвы. </a:t>
            </a:r>
          </a:p>
        </p:txBody>
      </p:sp>
    </p:spTree>
  </p:cSld>
  <p:clrMapOvr>
    <a:masterClrMapping/>
  </p:clrMapOvr>
  <p:transition spd="slow" advTm="30000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32888" cy="1285875"/>
          </a:xfrm>
        </p:spPr>
        <p:txBody>
          <a:bodyPr/>
          <a:lstStyle/>
          <a:p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B0F0"/>
                </a:solidFill>
              </a:rPr>
              <a:t>ИТОГИ АПРОБАЦИИ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-323850" y="7389813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000" algn="just" eaLnBrk="1" hangingPunct="1">
              <a:buFont typeface="Arial" pitchFamily="34" charset="0"/>
              <a:buNone/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437" name="Прямоугольник 1"/>
          <p:cNvSpPr>
            <a:spLocks noChangeArrowheads="1"/>
          </p:cNvSpPr>
          <p:nvPr/>
        </p:nvSpPr>
        <p:spPr bwMode="auto">
          <a:xfrm>
            <a:off x="323850" y="1341438"/>
            <a:ext cx="84963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Wingdings" pitchFamily="2" charset="2"/>
              <a:buChar char="ü"/>
            </a:pPr>
            <a:r>
              <a:rPr lang="ru-RU">
                <a:solidFill>
                  <a:schemeClr val="bg1"/>
                </a:solidFill>
              </a:rPr>
              <a:t>Большинство разработанных показателей и расчетных формул позволяют дифференцировать образовательные учреждения и перевести «сырые данные» в бальную систему оценки.</a:t>
            </a:r>
          </a:p>
        </p:txBody>
      </p:sp>
      <p:pic>
        <p:nvPicPr>
          <p:cNvPr id="18438" name="Рисунок 7"/>
          <p:cNvPicPr>
            <a:picLocks noChangeAspect="1" noChangeArrowheads="1"/>
          </p:cNvPicPr>
          <p:nvPr/>
        </p:nvPicPr>
        <p:blipFill>
          <a:blip r:embed="rId3"/>
          <a:srcRect l="5618"/>
          <a:stretch>
            <a:fillRect/>
          </a:stretch>
        </p:blipFill>
        <p:spPr bwMode="auto">
          <a:xfrm>
            <a:off x="693738" y="3968750"/>
            <a:ext cx="3800475" cy="1368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8439" name="Стрелка вправо 9"/>
          <p:cNvSpPr>
            <a:spLocks noChangeArrowheads="1"/>
          </p:cNvSpPr>
          <p:nvPr/>
        </p:nvSpPr>
        <p:spPr bwMode="auto">
          <a:xfrm>
            <a:off x="4494213" y="4564063"/>
            <a:ext cx="725487" cy="431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ru-RU"/>
          </a:p>
        </p:txBody>
      </p:sp>
      <p:pic>
        <p:nvPicPr>
          <p:cNvPr id="18440" name="Рисунок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9700" y="3095625"/>
            <a:ext cx="3600450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0000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32888" cy="1285875"/>
          </a:xfrm>
        </p:spPr>
        <p:txBody>
          <a:bodyPr/>
          <a:lstStyle/>
          <a:p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B0F0"/>
                </a:solidFill>
              </a:rPr>
              <a:t>ИТОГИ АПРОБАЦИИ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-323850" y="7389813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000" algn="just" eaLnBrk="1" hangingPunct="1">
              <a:buFont typeface="Arial" pitchFamily="34" charset="0"/>
              <a:buNone/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9461" name="Прямоугольник 3"/>
          <p:cNvSpPr>
            <a:spLocks noChangeArrowheads="1"/>
          </p:cNvSpPr>
          <p:nvPr/>
        </p:nvSpPr>
        <p:spPr bwMode="auto">
          <a:xfrm>
            <a:off x="395288" y="1174750"/>
            <a:ext cx="84248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Wingdings" pitchFamily="2" charset="2"/>
              <a:buChar char="ü"/>
            </a:pPr>
            <a:r>
              <a:rPr lang="ru-RU">
                <a:solidFill>
                  <a:schemeClr val="bg1"/>
                </a:solidFill>
              </a:rPr>
              <a:t>Данная система позволяет провести рейтинг образовательных учреждений по любому разделу, критерию или показателю МСКО в автоматизированном режиме.</a:t>
            </a:r>
          </a:p>
        </p:txBody>
      </p:sp>
      <p:pic>
        <p:nvPicPr>
          <p:cNvPr id="19462" name="Рисунок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2868613"/>
            <a:ext cx="6985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0000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764704"/>
          <a:ext cx="9036496" cy="6093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556850" y="116632"/>
            <a:ext cx="603030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Система рейтинга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32888" cy="1285875"/>
          </a:xfrm>
        </p:spPr>
        <p:txBody>
          <a:bodyPr/>
          <a:lstStyle/>
          <a:p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endParaRPr kumimoji="0" lang="ru-RU" sz="2900" b="1" smtClean="0">
              <a:solidFill>
                <a:srgbClr val="00B0F0"/>
              </a:solidFill>
            </a:endParaRPr>
          </a:p>
        </p:txBody>
      </p:sp>
      <p:sp>
        <p:nvSpPr>
          <p:cNvPr id="3076" name="Содержимое 2"/>
          <p:cNvSpPr txBox="1">
            <a:spLocks/>
          </p:cNvSpPr>
          <p:nvPr/>
        </p:nvSpPr>
        <p:spPr bwMode="auto">
          <a:xfrm>
            <a:off x="468313" y="1952625"/>
            <a:ext cx="8207375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800">
                <a:solidFill>
                  <a:schemeClr val="bg1"/>
                </a:solidFill>
              </a:rPr>
              <a:t>Разработка и поэтапное введение  «Московского  стандарта качества образования» предусмотрено  </a:t>
            </a:r>
            <a:r>
              <a:rPr lang="ru-RU" sz="2800" b="1">
                <a:solidFill>
                  <a:schemeClr val="bg1"/>
                </a:solidFill>
              </a:rPr>
              <a:t>Государственной  программой  города Москвы развития образования Москвы на среднесрочный период (2012-2016 гг.) «Столичное образование».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-323850" y="7389813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000" algn="just" eaLnBrk="1" hangingPunct="1">
              <a:buFont typeface="Arial" pitchFamily="34" charset="0"/>
              <a:buNone/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30000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0364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1560" y="2924944"/>
            <a:ext cx="1732334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Система </a:t>
            </a:r>
          </a:p>
          <a:p>
            <a:pPr algn="ctr" eaLnBrk="1" hangingPunct="1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рейтинга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50132" y="5229200"/>
            <a:ext cx="1913042" cy="11541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показателям </a:t>
            </a:r>
          </a:p>
          <a:p>
            <a:pPr algn="ctr" eaLnBrk="1" hangingPunct="1">
              <a:defRPr/>
            </a:pPr>
            <a:r>
              <a:rPr lang="ru-RU" sz="2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МСКО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67603" y="2471192"/>
            <a:ext cx="1690358" cy="12003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критериям </a:t>
            </a:r>
          </a:p>
          <a:p>
            <a:pPr algn="ctr" eaLnBrk="1" hangingPunct="1"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МСКО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98213" y="332656"/>
            <a:ext cx="1616879" cy="12003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разделам </a:t>
            </a:r>
          </a:p>
          <a:p>
            <a:pPr algn="ctr" eaLnBrk="1" hangingPunct="1"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МСКО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32888" cy="1285875"/>
          </a:xfrm>
        </p:spPr>
        <p:txBody>
          <a:bodyPr/>
          <a:lstStyle/>
          <a:p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B0F0"/>
                </a:solidFill>
              </a:rPr>
              <a:t>Внедрение в массовую практику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-973138" y="7029450"/>
            <a:ext cx="9144001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000" algn="just" eaLnBrk="1" hangingPunct="1">
              <a:buFont typeface="Arial" pitchFamily="34" charset="0"/>
              <a:buNone/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850" y="1412875"/>
            <a:ext cx="8351838" cy="39084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предусматривается совершенствование развития   инструментов МСКО в следующих направлениях:</a:t>
            </a:r>
          </a:p>
          <a:p>
            <a:pPr marL="342900" indent="-342900" algn="just" eaLnBrk="1" hangingPunct="1"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корректировка дифференцирующих коэффициентов на основе  анализа  баз данных участников МСКО</a:t>
            </a:r>
          </a:p>
          <a:p>
            <a:pPr marL="342900" indent="-342900" algn="just" eaLnBrk="1" hangingPunct="1"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включение в программу процедур анализа статистических данных  (методов математической статистики) для построения более эффективной системы учета показателей и их анализа</a:t>
            </a:r>
          </a:p>
          <a:p>
            <a:pPr marL="342900" indent="-342900" algn="just" eaLnBrk="1" hangingPunct="1"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на базе данных  МСКО информационно-аналитической системы позволяющей руководителям разных уровней и педагогическим работникам анализировать деятельность образовательного учреждения и программировать развитие учреждения и системы образования в целом</a:t>
            </a:r>
          </a:p>
        </p:txBody>
      </p:sp>
    </p:spTree>
  </p:cSld>
  <p:clrMapOvr>
    <a:masterClrMapping/>
  </p:clrMapOvr>
  <p:transition spd="slow" advTm="30000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82638"/>
          </a:xfrm>
        </p:spPr>
        <p:txBody>
          <a:bodyPr/>
          <a:lstStyle/>
          <a:p>
            <a:r>
              <a:rPr lang="ru-RU" sz="2800" smtClean="0">
                <a:solidFill>
                  <a:schemeClr val="bg1"/>
                </a:solidFill>
              </a:rPr>
              <a:t>Профессиональное образование. Качество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ru-RU" sz="4800" smtClean="0">
                <a:solidFill>
                  <a:schemeClr val="bg1"/>
                </a:solidFill>
              </a:rPr>
              <a:t>Качество абитуриента</a:t>
            </a:r>
          </a:p>
          <a:p>
            <a:r>
              <a:rPr lang="ru-RU" sz="4800" smtClean="0">
                <a:solidFill>
                  <a:schemeClr val="bg1"/>
                </a:solidFill>
              </a:rPr>
              <a:t>Качество  программ</a:t>
            </a:r>
          </a:p>
          <a:p>
            <a:r>
              <a:rPr lang="ru-RU" sz="4800" smtClean="0">
                <a:solidFill>
                  <a:schemeClr val="bg1"/>
                </a:solidFill>
              </a:rPr>
              <a:t>Качество преподавателей</a:t>
            </a:r>
          </a:p>
          <a:p>
            <a:r>
              <a:rPr lang="ru-RU" sz="4800" smtClean="0">
                <a:solidFill>
                  <a:schemeClr val="bg1"/>
                </a:solidFill>
              </a:rPr>
              <a:t>Качество обучения</a:t>
            </a:r>
          </a:p>
          <a:p>
            <a:r>
              <a:rPr lang="ru-RU" sz="4800" smtClean="0">
                <a:solidFill>
                  <a:schemeClr val="bg1"/>
                </a:solidFill>
              </a:rPr>
              <a:t>Взаимодействие с рынком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bg1"/>
                </a:solidFill>
              </a:rPr>
              <a:t>Подходы к развитию СПО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bg1"/>
                </a:solidFill>
              </a:rPr>
              <a:t>+ Работодатели + Прогноз + Реструктуризация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bg1"/>
                </a:solidFill>
              </a:rPr>
              <a:t>Подходы к развитию ВПО</a:t>
            </a:r>
          </a:p>
          <a:p>
            <a:pPr>
              <a:buFont typeface="Arial" charset="0"/>
              <a:buNone/>
            </a:pPr>
            <a:endParaRPr lang="ru-RU" sz="4800" smtClean="0">
              <a:solidFill>
                <a:schemeClr val="bg1"/>
              </a:solidFill>
            </a:endParaRPr>
          </a:p>
          <a:p>
            <a:endParaRPr lang="ru-RU" sz="4800" smtClean="0">
              <a:solidFill>
                <a:schemeClr val="bg1"/>
              </a:solidFill>
            </a:endParaRPr>
          </a:p>
          <a:p>
            <a:endParaRPr lang="ru-RU" sz="4800" smtClean="0">
              <a:solidFill>
                <a:schemeClr val="bg1"/>
              </a:solidFill>
            </a:endParaRPr>
          </a:p>
          <a:p>
            <a:endParaRPr lang="ru-RU" sz="4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Tx/>
              <a:buChar char="•"/>
            </a:pPr>
            <a:r>
              <a:rPr lang="ru-RU" smtClean="0">
                <a:solidFill>
                  <a:schemeClr val="bg1"/>
                </a:solidFill>
              </a:rPr>
              <a:t>Глобальные тенденции 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Проблемы и желание коренных перемен</a:t>
            </a:r>
          </a:p>
          <a:p>
            <a:r>
              <a:rPr lang="ru-RU" smtClean="0">
                <a:solidFill>
                  <a:schemeClr val="bg1"/>
                </a:solidFill>
              </a:rPr>
              <a:t>Качество образования</a:t>
            </a:r>
          </a:p>
          <a:p>
            <a:r>
              <a:rPr lang="ru-RU" smtClean="0">
                <a:solidFill>
                  <a:schemeClr val="bg1"/>
                </a:solidFill>
              </a:rPr>
              <a:t>Индивидуализация</a:t>
            </a:r>
          </a:p>
          <a:p>
            <a:r>
              <a:rPr lang="ru-RU" smtClean="0">
                <a:solidFill>
                  <a:schemeClr val="bg1"/>
                </a:solidFill>
              </a:rPr>
              <a:t>Гумманитаризация</a:t>
            </a:r>
          </a:p>
          <a:p>
            <a:r>
              <a:rPr lang="ru-RU" smtClean="0">
                <a:solidFill>
                  <a:schemeClr val="bg1"/>
                </a:solidFill>
              </a:rPr>
              <a:t>Высокие технологии и образование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>
                <a:solidFill>
                  <a:schemeClr val="bg1"/>
                </a:solidFill>
              </a:rPr>
              <a:t>Результаты международных исследований </a:t>
            </a:r>
            <a:br>
              <a:rPr lang="ru-RU" sz="2400" b="1" smtClean="0">
                <a:solidFill>
                  <a:schemeClr val="bg1"/>
                </a:solidFill>
              </a:rPr>
            </a:br>
            <a:r>
              <a:rPr lang="ru-RU" sz="2400" b="1" smtClean="0">
                <a:solidFill>
                  <a:schemeClr val="bg1"/>
                </a:solidFill>
              </a:rPr>
              <a:t>  </a:t>
            </a:r>
            <a:r>
              <a:rPr lang="en-US" sz="2400" b="1" smtClean="0">
                <a:solidFill>
                  <a:schemeClr val="bg1"/>
                </a:solidFill>
              </a:rPr>
              <a:t>TIMSS</a:t>
            </a:r>
            <a:r>
              <a:rPr lang="ru-RU" sz="2400" b="1" smtClean="0">
                <a:solidFill>
                  <a:schemeClr val="bg1"/>
                </a:solidFill>
              </a:rPr>
              <a:t>-2011 и  </a:t>
            </a:r>
            <a:r>
              <a:rPr lang="en-US" sz="2400" b="1" smtClean="0">
                <a:solidFill>
                  <a:schemeClr val="bg1"/>
                </a:solidFill>
              </a:rPr>
              <a:t>PIRLS</a:t>
            </a:r>
            <a:r>
              <a:rPr lang="ru-RU" sz="2400" b="1" smtClean="0">
                <a:solidFill>
                  <a:schemeClr val="bg1"/>
                </a:solidFill>
              </a:rPr>
              <a:t>-2011</a:t>
            </a:r>
            <a:endParaRPr lang="ru-RU" sz="240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i="1" smtClean="0">
                <a:solidFill>
                  <a:schemeClr val="bg1"/>
                </a:solidFill>
              </a:rPr>
              <a:t>Весна   2011 года. В начале 2013 года - публикация</a:t>
            </a:r>
            <a:endParaRPr lang="ru-RU" sz="2400" smtClean="0">
              <a:solidFill>
                <a:schemeClr val="bg1"/>
              </a:solidFill>
            </a:endParaRPr>
          </a:p>
          <a:p>
            <a:r>
              <a:rPr lang="ru-RU" sz="2400" smtClean="0">
                <a:solidFill>
                  <a:schemeClr val="bg1"/>
                </a:solidFill>
              </a:rPr>
              <a:t>Российские учащиеся 4-х и 8-х классов  в 2011 году по результатам </a:t>
            </a:r>
            <a:r>
              <a:rPr lang="en-US" sz="2400" smtClean="0">
                <a:solidFill>
                  <a:schemeClr val="bg1"/>
                </a:solidFill>
              </a:rPr>
              <a:t>TIMS</a:t>
            </a:r>
            <a:r>
              <a:rPr lang="en-US" sz="2400" b="1" smtClean="0">
                <a:solidFill>
                  <a:schemeClr val="bg1"/>
                </a:solidFill>
              </a:rPr>
              <a:t>S</a:t>
            </a:r>
            <a:r>
              <a:rPr lang="ru-RU" sz="2400" smtClean="0">
                <a:solidFill>
                  <a:schemeClr val="bg1"/>
                </a:solidFill>
              </a:rPr>
              <a:t>  и  </a:t>
            </a:r>
            <a:r>
              <a:rPr lang="en-US" sz="2400" smtClean="0">
                <a:solidFill>
                  <a:schemeClr val="bg1"/>
                </a:solidFill>
              </a:rPr>
              <a:t>PIRLS</a:t>
            </a:r>
            <a:r>
              <a:rPr lang="ru-RU" sz="2400" smtClean="0">
                <a:solidFill>
                  <a:schemeClr val="bg1"/>
                </a:solidFill>
              </a:rPr>
              <a:t>    продемонстрировали подъём уровня математической и естественнонаучной подготовки, существенно превысив средние результаты стран-участниц.  Россия  подтвердила свой статус лидера в области чтения и понимания текста учащимися 4 классов.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  В соответствии с международной  выборкой в тестировании   приняло участие по 284 учащихся 4 и 8 классов из 12 ОУ г. Москвы. </a:t>
            </a:r>
          </a:p>
          <a:p>
            <a:r>
              <a:rPr lang="ru-RU" sz="2400" i="1" smtClean="0">
                <a:solidFill>
                  <a:schemeClr val="bg1"/>
                </a:solidFill>
              </a:rPr>
              <a:t> </a:t>
            </a:r>
            <a:r>
              <a:rPr lang="ru-RU" sz="2400" smtClean="0">
                <a:solidFill>
                  <a:schemeClr val="bg1"/>
                </a:solidFill>
              </a:rPr>
              <a:t> Московские школьники уверенно опережают во всех исследованиях  на  3-7 баллов по сравнению со средними результатами по России.</a:t>
            </a:r>
          </a:p>
          <a:p>
            <a:endParaRPr lang="ru-RU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solidFill>
                  <a:schemeClr val="bg1"/>
                </a:solidFill>
              </a:rPr>
              <a:t>Результаты тестирования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11188" y="1628775"/>
          <a:ext cx="7848601" cy="19431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92061"/>
                <a:gridCol w="387870"/>
                <a:gridCol w="781155"/>
                <a:gridCol w="781155"/>
                <a:gridCol w="781155"/>
                <a:gridCol w="1467800"/>
                <a:gridCol w="2857405"/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TIMSS</a:t>
                      </a:r>
                      <a:r>
                        <a:rPr lang="ru-RU" sz="1500">
                          <a:effectLst/>
                        </a:rPr>
                        <a:t>-2011  (уровень математической подготовки)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TIMSS</a:t>
                      </a:r>
                      <a:r>
                        <a:rPr lang="ru-RU" sz="1500">
                          <a:effectLst/>
                        </a:rPr>
                        <a:t>-2011 (уровень естественнонаучной подготовки)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PIRLS</a:t>
                      </a:r>
                      <a:r>
                        <a:rPr lang="ru-RU" sz="1500">
                          <a:effectLst/>
                        </a:rPr>
                        <a:t>-2011(качество чтения и понимания текста)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4 класс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8 класс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4 класс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8 класс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</a:rPr>
                        <a:t>4 класс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Россия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57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59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55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69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Москва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64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64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</a:rPr>
                        <a:t>74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7" marR="91437"/>
                </a:tc>
              </a:tr>
            </a:tbl>
          </a:graphicData>
        </a:graphic>
      </p:graphicFrame>
      <p:sp>
        <p:nvSpPr>
          <p:cNvPr id="5160" name="Rectangle 1"/>
          <p:cNvSpPr>
            <a:spLocks noChangeArrowheads="1"/>
          </p:cNvSpPr>
          <p:nvPr/>
        </p:nvSpPr>
        <p:spPr bwMode="auto">
          <a:xfrm>
            <a:off x="107950" y="3638550"/>
            <a:ext cx="8351838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/>
            <a:endParaRPr lang="ru-RU" sz="15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/>
            <a:endParaRPr lang="ru-RU" sz="15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/>
            <a:endParaRPr lang="ru-RU" sz="15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sz="15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Москве  результаты выше российских по математике  4 класса показали 6 стран, по математике 8 класса 5 стран.</a:t>
            </a:r>
            <a:r>
              <a:rPr 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solidFill>
                <a:schemeClr val="bg1"/>
              </a:solidFill>
            </a:endParaRPr>
          </a:p>
          <a:p>
            <a:pPr indent="449263"/>
            <a:r>
              <a:rPr 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Московские школьники</a:t>
            </a:r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 математике продемонстрировали результаты выше общероссийских.</a:t>
            </a:r>
          </a:p>
          <a:p>
            <a:pPr indent="449263"/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0163" y="260350"/>
            <a:ext cx="8229600" cy="1143000"/>
          </a:xfrm>
        </p:spPr>
        <p:txBody>
          <a:bodyPr/>
          <a:lstStyle/>
          <a:p>
            <a:r>
              <a:rPr lang="ru-RU" sz="3200" i="1" smtClean="0">
                <a:solidFill>
                  <a:schemeClr val="bg1"/>
                </a:solidFill>
              </a:rPr>
              <a:t>В</a:t>
            </a:r>
            <a:r>
              <a:rPr lang="ru-RU" sz="3200" b="1" i="1" smtClean="0">
                <a:solidFill>
                  <a:schemeClr val="bg1"/>
                </a:solidFill>
              </a:rPr>
              <a:t>ыявлена типичная проблема</a:t>
            </a:r>
            <a:r>
              <a:rPr lang="ru-RU" sz="3200" i="1" smtClean="0">
                <a:solidFill>
                  <a:schemeClr val="bg1"/>
                </a:solidFill>
              </a:rPr>
              <a:t>: </a:t>
            </a:r>
            <a:endParaRPr lang="ru-RU" sz="3200" smtClean="0"/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r>
              <a:rPr lang="ru-RU" sz="2800" i="1" smtClean="0">
                <a:solidFill>
                  <a:schemeClr val="bg1"/>
                </a:solidFill>
              </a:rPr>
              <a:t>Учащиеся блестяще справляются с заданиями на воспроизведение фактических знаний и применение их в типовых ситуациях, но теряются в заданиях на объяснение, обоснование, решение проблем. </a:t>
            </a:r>
          </a:p>
          <a:p>
            <a:r>
              <a:rPr lang="ru-RU" sz="2800" u="sng" smtClean="0">
                <a:solidFill>
                  <a:schemeClr val="bg1"/>
                </a:solidFill>
              </a:rPr>
              <a:t>По данным 2011 года учащиеся Гонконга, России, Финляндии и Сингапура оказались самыми успешными в овладении </a:t>
            </a:r>
            <a:r>
              <a:rPr lang="ru-RU" sz="2800" b="1" u="sng" smtClean="0">
                <a:solidFill>
                  <a:schemeClr val="bg1"/>
                </a:solidFill>
              </a:rPr>
              <a:t>чтением.</a:t>
            </a:r>
            <a:r>
              <a:rPr lang="ru-RU" sz="2800" u="sng" smtClean="0">
                <a:solidFill>
                  <a:schemeClr val="bg1"/>
                </a:solidFill>
              </a:rPr>
              <a:t> </a:t>
            </a:r>
            <a:endParaRPr lang="ru-RU" sz="2800" smtClean="0">
              <a:solidFill>
                <a:schemeClr val="bg1"/>
              </a:solidFill>
            </a:endParaRPr>
          </a:p>
          <a:p>
            <a:endParaRPr lang="ru-RU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sz="3600" smtClean="0">
                <a:solidFill>
                  <a:schemeClr val="bg1"/>
                </a:solidFill>
              </a:rPr>
              <a:t>Причины роста и Ппроблемы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4525963"/>
          </a:xfrm>
        </p:spPr>
        <p:txBody>
          <a:bodyPr/>
          <a:lstStyle/>
          <a:p>
            <a:r>
              <a:rPr lang="ru-RU" sz="1600" smtClean="0">
                <a:solidFill>
                  <a:schemeClr val="bg1"/>
                </a:solidFill>
              </a:rPr>
              <a:t>По </a:t>
            </a:r>
            <a:r>
              <a:rPr lang="ru-RU" sz="1600" b="1" i="1" u="sng" smtClean="0">
                <a:solidFill>
                  <a:schemeClr val="bg1"/>
                </a:solidFill>
              </a:rPr>
              <a:t>математике</a:t>
            </a:r>
            <a:r>
              <a:rPr lang="ru-RU" sz="1600" smtClean="0">
                <a:solidFill>
                  <a:schemeClr val="bg1"/>
                </a:solidFill>
              </a:rPr>
              <a:t>  - введение  ГИА и ЕГЭ.</a:t>
            </a:r>
          </a:p>
          <a:p>
            <a:r>
              <a:rPr lang="ru-RU" sz="1600" smtClean="0">
                <a:solidFill>
                  <a:schemeClr val="bg1"/>
                </a:solidFill>
              </a:rPr>
              <a:t>По алгебре – особенности  построения курса математики:</a:t>
            </a:r>
          </a:p>
          <a:p>
            <a:r>
              <a:rPr lang="ru-RU" sz="1600" smtClean="0">
                <a:solidFill>
                  <a:schemeClr val="bg1"/>
                </a:solidFill>
              </a:rPr>
              <a:t>По базисному учебному плану в 7- 9 классах 3 часа из 5 отводится на алгебру. Повышение результатов по разделу «Вероятность. Статистика» объясняют введением с 2004 года этих разделов в школьную программу</a:t>
            </a:r>
          </a:p>
          <a:p>
            <a:pPr>
              <a:buFont typeface="Arial" charset="0"/>
              <a:buNone/>
            </a:pPr>
            <a:r>
              <a:rPr lang="ru-RU" sz="1600" smtClean="0">
                <a:solidFill>
                  <a:schemeClr val="bg1"/>
                </a:solidFill>
              </a:rPr>
              <a:t>Исследование </a:t>
            </a:r>
            <a:r>
              <a:rPr lang="en-US" sz="1600" smtClean="0">
                <a:solidFill>
                  <a:schemeClr val="bg1"/>
                </a:solidFill>
              </a:rPr>
              <a:t>TIMS</a:t>
            </a:r>
            <a:r>
              <a:rPr lang="ru-RU" sz="1600" smtClean="0">
                <a:solidFill>
                  <a:schemeClr val="bg1"/>
                </a:solidFill>
              </a:rPr>
              <a:t>-2011 выявило и существенные </a:t>
            </a:r>
            <a:r>
              <a:rPr lang="ru-RU" sz="1600" b="1" smtClean="0">
                <a:solidFill>
                  <a:schemeClr val="bg1"/>
                </a:solidFill>
              </a:rPr>
              <a:t>проблемы</a:t>
            </a:r>
            <a:r>
              <a:rPr lang="ru-RU" sz="1600" smtClean="0">
                <a:solidFill>
                  <a:schemeClr val="bg1"/>
                </a:solidFill>
              </a:rPr>
              <a:t> : </a:t>
            </a:r>
          </a:p>
          <a:p>
            <a:pPr>
              <a:buFont typeface="Arial" charset="0"/>
              <a:buNone/>
            </a:pPr>
            <a:r>
              <a:rPr lang="ru-RU" sz="1600" b="1" smtClean="0">
                <a:solidFill>
                  <a:schemeClr val="bg1"/>
                </a:solidFill>
              </a:rPr>
              <a:t>1. З</a:t>
            </a:r>
            <a:r>
              <a:rPr lang="ru-RU" sz="1600" smtClean="0">
                <a:solidFill>
                  <a:schemeClr val="bg1"/>
                </a:solidFill>
              </a:rPr>
              <a:t>начительное количество учащихся со слабой подготовкой по предмету (18% в 4 классе и 23% в 8 классе).</a:t>
            </a:r>
          </a:p>
          <a:p>
            <a:pPr>
              <a:buFont typeface="Arial" charset="0"/>
              <a:buNone/>
            </a:pPr>
            <a:r>
              <a:rPr lang="ru-RU" sz="1600" smtClean="0">
                <a:solidFill>
                  <a:schemeClr val="bg1"/>
                </a:solidFill>
              </a:rPr>
              <a:t> </a:t>
            </a:r>
            <a:r>
              <a:rPr lang="ru-RU" sz="1600" b="1" smtClean="0">
                <a:solidFill>
                  <a:schemeClr val="bg1"/>
                </a:solidFill>
              </a:rPr>
              <a:t>2.  С</a:t>
            </a:r>
            <a:r>
              <a:rPr lang="ru-RU" sz="1600" smtClean="0">
                <a:solidFill>
                  <a:schemeClr val="bg1"/>
                </a:solidFill>
              </a:rPr>
              <a:t>нижение интереса к математике при переходе из начальной в основную школу. </a:t>
            </a:r>
          </a:p>
          <a:p>
            <a:pPr>
              <a:buFont typeface="Arial" charset="0"/>
              <a:buNone/>
            </a:pPr>
            <a:r>
              <a:rPr lang="ru-RU" sz="1600" b="1" smtClean="0">
                <a:solidFill>
                  <a:schemeClr val="bg1"/>
                </a:solidFill>
              </a:rPr>
              <a:t>3. </a:t>
            </a:r>
            <a:r>
              <a:rPr lang="ru-RU" sz="1600" smtClean="0">
                <a:solidFill>
                  <a:schemeClr val="bg1"/>
                </a:solidFill>
              </a:rPr>
              <a:t> Низкий уровень познавательной самостоятельности учащихся. </a:t>
            </a:r>
          </a:p>
          <a:p>
            <a:pPr>
              <a:buFont typeface="Arial" charset="0"/>
              <a:buNone/>
            </a:pPr>
            <a:r>
              <a:rPr lang="ru-RU" sz="1600" i="1" smtClean="0">
                <a:solidFill>
                  <a:schemeClr val="bg1"/>
                </a:solidFill>
              </a:rPr>
              <a:t>Результаты математической подготовки таковы:</a:t>
            </a:r>
          </a:p>
          <a:p>
            <a:pPr>
              <a:buFont typeface="Arial" charset="0"/>
              <a:buNone/>
            </a:pPr>
            <a:r>
              <a:rPr lang="ru-RU" sz="1600" i="1" smtClean="0">
                <a:solidFill>
                  <a:schemeClr val="bg1"/>
                </a:solidFill>
              </a:rPr>
              <a:t>- 70% учащихся 4 классов в начале учебного года демонстрируют высокий и повышенный уровень, а 13% -  низкий.</a:t>
            </a:r>
          </a:p>
          <a:p>
            <a:pPr>
              <a:buFont typeface="Arial" charset="0"/>
              <a:buNone/>
            </a:pPr>
            <a:r>
              <a:rPr lang="ru-RU" sz="1600" i="1" smtClean="0">
                <a:solidFill>
                  <a:schemeClr val="bg1"/>
                </a:solidFill>
              </a:rPr>
              <a:t> Но уже к 9 классу количество учащихся с высоким и повышенным уровнем математической подготовки составляет 42%, а количество учащихся с низким уровнем увеличивается до 20%). 				`</a:t>
            </a:r>
            <a:endParaRPr lang="ru-RU" sz="1600" smtClean="0">
              <a:solidFill>
                <a:schemeClr val="bg1"/>
              </a:solidFill>
            </a:endParaRPr>
          </a:p>
          <a:p>
            <a:r>
              <a:rPr lang="ru-RU" sz="1600" smtClean="0">
                <a:solidFill>
                  <a:schemeClr val="bg1"/>
                </a:solidFill>
              </a:rPr>
              <a:t>По результатам </a:t>
            </a:r>
            <a:r>
              <a:rPr lang="en-US" sz="1600" smtClean="0">
                <a:solidFill>
                  <a:schemeClr val="bg1"/>
                </a:solidFill>
              </a:rPr>
              <a:t>TIMS</a:t>
            </a:r>
            <a:r>
              <a:rPr lang="en-US" sz="1600" b="1" smtClean="0">
                <a:solidFill>
                  <a:schemeClr val="bg1"/>
                </a:solidFill>
              </a:rPr>
              <a:t>S</a:t>
            </a:r>
            <a:r>
              <a:rPr lang="ru-RU" sz="1600" smtClean="0">
                <a:solidFill>
                  <a:schemeClr val="bg1"/>
                </a:solidFill>
              </a:rPr>
              <a:t>-2011 в </a:t>
            </a:r>
            <a:r>
              <a:rPr lang="ru-RU" sz="1600" b="1" i="1" u="sng" smtClean="0">
                <a:solidFill>
                  <a:schemeClr val="bg1"/>
                </a:solidFill>
              </a:rPr>
              <a:t>области естествознания</a:t>
            </a:r>
            <a:r>
              <a:rPr lang="ru-RU" sz="1600" smtClean="0">
                <a:solidFill>
                  <a:schemeClr val="bg1"/>
                </a:solidFill>
              </a:rPr>
              <a:t> Россию опережает лишь небольшое количество стран: 4 класс- Корея, Сингапур, Финляндия,</a:t>
            </a:r>
          </a:p>
          <a:p>
            <a:r>
              <a:rPr lang="ru-RU" sz="1600" smtClean="0">
                <a:solidFill>
                  <a:schemeClr val="bg1"/>
                </a:solidFill>
              </a:rPr>
              <a:t> а 8 класс – Сингапур, Тайвань, Корея, Япония и Финляндия.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2800" b="1" smtClean="0">
                <a:solidFill>
                  <a:schemeClr val="bg1"/>
                </a:solidFill>
              </a:rPr>
              <a:t>Факторы</a:t>
            </a:r>
            <a:r>
              <a:rPr lang="ru-RU" sz="2800" smtClean="0">
                <a:solidFill>
                  <a:schemeClr val="bg1"/>
                </a:solidFill>
              </a:rPr>
              <a:t> достижения высоких результатов: </a:t>
            </a:r>
            <a:br>
              <a:rPr lang="ru-RU" sz="2800" smtClean="0">
                <a:solidFill>
                  <a:schemeClr val="bg1"/>
                </a:solidFill>
              </a:rPr>
            </a:br>
            <a:endParaRPr lang="ru-RU" sz="2800" smtClean="0"/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r>
              <a:rPr lang="ru-RU" sz="2000" smtClean="0">
                <a:solidFill>
                  <a:schemeClr val="bg1"/>
                </a:solidFill>
              </a:rPr>
              <a:t> </a:t>
            </a:r>
            <a:r>
              <a:rPr lang="ru-RU" sz="2000" u="sng" smtClean="0">
                <a:solidFill>
                  <a:schemeClr val="bg1"/>
                </a:solidFill>
              </a:rPr>
              <a:t>дошкольная подготовка учащихся</a:t>
            </a:r>
            <a:r>
              <a:rPr lang="ru-RU" sz="2000" smtClean="0">
                <a:solidFill>
                  <a:schemeClr val="bg1"/>
                </a:solidFill>
              </a:rPr>
              <a:t>, </a:t>
            </a:r>
            <a:r>
              <a:rPr lang="ru-RU" sz="2000" u="sng" smtClean="0">
                <a:solidFill>
                  <a:schemeClr val="bg1"/>
                </a:solidFill>
              </a:rPr>
              <a:t>ресурсы  семьи</a:t>
            </a:r>
            <a:r>
              <a:rPr lang="ru-RU" sz="2000" smtClean="0">
                <a:solidFill>
                  <a:schemeClr val="bg1"/>
                </a:solidFill>
              </a:rPr>
              <a:t>, достаточные для поддержки обучения своих детей  (образование родителей, профессиональная занятость, количество книг в доме,   доступ в Интернет, наличие собственной комнаты у ребёнка),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 </a:t>
            </a:r>
            <a:r>
              <a:rPr lang="ru-RU" sz="2000" u="sng" smtClean="0">
                <a:solidFill>
                  <a:schemeClr val="bg1"/>
                </a:solidFill>
              </a:rPr>
              <a:t>ресурсы образовательного учреждения</a:t>
            </a:r>
            <a:r>
              <a:rPr lang="ru-RU" sz="2000" smtClean="0">
                <a:solidFill>
                  <a:schemeClr val="bg1"/>
                </a:solidFill>
              </a:rPr>
              <a:t>  (организация  образовательного процесса,  количество учащихся из социально благополучных семей, безопасность), </a:t>
            </a:r>
          </a:p>
          <a:p>
            <a:r>
              <a:rPr lang="ru-RU" sz="2000" u="sng" smtClean="0">
                <a:solidFill>
                  <a:schemeClr val="bg1"/>
                </a:solidFill>
              </a:rPr>
              <a:t>положительное отношение к предмету</a:t>
            </a:r>
            <a:r>
              <a:rPr lang="ru-RU" sz="2000" smtClean="0">
                <a:solidFill>
                  <a:schemeClr val="bg1"/>
                </a:solidFill>
              </a:rPr>
              <a:t>. 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 По результатам данного  исследования  составлен  </a:t>
            </a:r>
            <a:r>
              <a:rPr lang="ru-RU" sz="2000" b="1" smtClean="0">
                <a:solidFill>
                  <a:schemeClr val="bg1"/>
                </a:solidFill>
              </a:rPr>
              <a:t>портрет московского первоклассника.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79,2% первоклассников в целом готовы к обучению в школе: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 по чтению хорошо готовы   62,2% учащихся,  по письму –  54,9, по счету – 78,9%.    Однако 15,2%  -  нуждается в индивидуальной педагогической поддержке. 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При этом следует отметить увеличение количества классов (до 40,7%.), в которых  есть первоклассники, испытывающие трудности в понимании русской речи.</a:t>
            </a:r>
          </a:p>
          <a:p>
            <a:r>
              <a:rPr lang="ru-RU" sz="2000" u="sng" smtClean="0">
                <a:solidFill>
                  <a:schemeClr val="bg1"/>
                </a:solidFill>
              </a:rPr>
              <a:t>Фактор, связанный с безопасностью</a:t>
            </a:r>
            <a:endParaRPr lang="ru-RU" sz="2000" smtClean="0">
              <a:solidFill>
                <a:schemeClr val="bg1"/>
              </a:solidFill>
            </a:endParaRPr>
          </a:p>
          <a:p>
            <a:r>
              <a:rPr lang="ru-RU" sz="2000" i="1" smtClean="0"/>
              <a:t> </a:t>
            </a:r>
            <a:endParaRPr lang="ru-RU" sz="2000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32888" cy="1285875"/>
          </a:xfrm>
        </p:spPr>
        <p:txBody>
          <a:bodyPr/>
          <a:lstStyle/>
          <a:p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B0F0"/>
                </a:solidFill>
              </a:rPr>
              <a:t>Основные положения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-323850" y="7389813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000" algn="just" eaLnBrk="1" hangingPunct="1">
              <a:buFont typeface="Arial" pitchFamily="34" charset="0"/>
              <a:buNone/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395288" y="1412875"/>
            <a:ext cx="84248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b="1">
                <a:solidFill>
                  <a:schemeClr val="bg1"/>
                </a:solidFill>
              </a:rPr>
              <a:t>Цель МСКО </a:t>
            </a:r>
            <a:r>
              <a:rPr lang="ru-RU">
                <a:solidFill>
                  <a:schemeClr val="bg1"/>
                </a:solidFill>
              </a:rPr>
              <a:t>– создание средствами образования условий для личной успешности обучающихся, поступательное повышение качества образования каждого образовательного учреждения,  повышение  конкурентоспособности московской системы образования.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5450" y="4005263"/>
            <a:ext cx="8208963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МСКО охватывает все уровни образования: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дошкольное образование,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образование, 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начальное, среднее и высшее профессиональное образование,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дополнительное образование детей и взрослых</a:t>
            </a:r>
          </a:p>
        </p:txBody>
      </p:sp>
    </p:spTree>
  </p:cSld>
  <p:clrMapOvr>
    <a:masterClrMapping/>
  </p:clrMapOvr>
  <p:transition spd="slow" advTm="30000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 b="83516"/>
          <a:stretch>
            <a:fillRect/>
          </a:stretch>
        </p:blipFill>
        <p:spPr bwMode="auto">
          <a:xfrm>
            <a:off x="0" y="0"/>
            <a:ext cx="9144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32888" cy="1285875"/>
          </a:xfrm>
        </p:spPr>
        <p:txBody>
          <a:bodyPr/>
          <a:lstStyle/>
          <a:p>
            <a:r>
              <a:rPr kumimoji="0" lang="ru-RU" sz="2900" b="1" smtClean="0">
                <a:solidFill>
                  <a:srgbClr val="0070C0"/>
                </a:solidFill>
              </a:rPr>
              <a:t>МОСКОВСКИЙ СТАНДАРТ КАЧЕСТВА ОБРАЗОВАНИЯ</a:t>
            </a:r>
            <a:br>
              <a:rPr kumimoji="0" lang="ru-RU" sz="2900" b="1" smtClean="0">
                <a:solidFill>
                  <a:srgbClr val="0070C0"/>
                </a:solidFill>
              </a:rPr>
            </a:br>
            <a:r>
              <a:rPr kumimoji="0" lang="ru-RU" sz="2900" b="1" smtClean="0">
                <a:solidFill>
                  <a:srgbClr val="00B0F0"/>
                </a:solidFill>
              </a:rPr>
              <a:t>Основные положения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-323850" y="7389813"/>
            <a:ext cx="9144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indent="342000" algn="just" eaLnBrk="1" hangingPunct="1">
              <a:buFont typeface="Arial" pitchFamily="34" charset="0"/>
              <a:buNone/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+mn-lt"/>
                <a:cs typeface="Times New Roman" pitchFamily="18" charset="0"/>
              </a:rPr>
              <a:t>	</a:t>
            </a:r>
            <a:endParaRPr lang="ru-RU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0363" y="1341438"/>
            <a:ext cx="8423275" cy="53244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 МСКО позволит сформировать механизмы динамичного развития образовательных учреждений и системы столичного образования в целом, в  том числе:</a:t>
            </a:r>
          </a:p>
          <a:p>
            <a:pPr marL="342900" indent="-342900" eaLnBrk="1" hangingPunct="1"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соответствие качества образования развивающимся потребностям и запросам городского сообщества</a:t>
            </a:r>
          </a:p>
          <a:p>
            <a:pPr marL="342900" indent="-342900" eaLnBrk="1" hangingPunct="1"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Создать  единую системы критериев и оценки качества образовательных услуг на каждом уровне и ступени образования</a:t>
            </a:r>
          </a:p>
          <a:p>
            <a:pPr marL="342900" indent="-342900" eaLnBrk="1" hangingPunct="1"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Стимулировать последовательное  развитие образовательных учреждений, основанное на учете традиций, возможностей коллектива и учреждения,  потребностей, в том числе специфических,  обучающихся, а так же приоритетах и трендах развития Московского образования, ориентирующегося на передовой отечественный и мировой опыт.</a:t>
            </a:r>
          </a:p>
          <a:p>
            <a:pPr marL="342900" indent="-342900" eaLnBrk="1" hangingPunct="1"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Сформировать  целостную  и прозрачную систему  оценки и поддержки, в том числе 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грантовой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образовательных учреждений направленную на поощрение лучших результатов и выравнивания стартовых возможностей.</a:t>
            </a:r>
          </a:p>
        </p:txBody>
      </p:sp>
    </p:spTree>
  </p:cSld>
  <p:clrMapOvr>
    <a:masterClrMapping/>
  </p:clrMapOvr>
  <p:transition spd="slow" advTm="30000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6118</TotalTime>
  <Words>1824</Words>
  <Application>Microsoft Office PowerPoint</Application>
  <PresentationFormat>Экран (4:3)</PresentationFormat>
  <Paragraphs>297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Monotype Corsiva</vt:lpstr>
      <vt:lpstr>Times New Roman</vt:lpstr>
      <vt:lpstr>Wingdings</vt:lpstr>
      <vt:lpstr>Тема Office</vt:lpstr>
      <vt:lpstr>Слайд 1</vt:lpstr>
      <vt:lpstr>МОСКОВСКИЙ СТАНДАРТ КАЧЕСТВА ОБРАЗОВАНИЯ </vt:lpstr>
      <vt:lpstr>Результаты международных исследований    TIMSS-2011 и  PIRLS-2011</vt:lpstr>
      <vt:lpstr>Результаты тестирования</vt:lpstr>
      <vt:lpstr>Выявлена типичная проблема: </vt:lpstr>
      <vt:lpstr>Причины роста и Ппроблемы</vt:lpstr>
      <vt:lpstr>Факторы достижения высоких результатов:  </vt:lpstr>
      <vt:lpstr>МОСКОВСКИЙ СТАНДАРТ КАЧЕСТВА ОБРАЗОВАНИЯ Основные положения</vt:lpstr>
      <vt:lpstr>МОСКОВСКИЙ СТАНДАРТ КАЧЕСТВА ОБРАЗОВАНИЯ Основные положения</vt:lpstr>
      <vt:lpstr>МОСКОВСКИЙ СТАНДАРТ КАЧЕСТВА ОБРАЗОВАНИЯ  Основные положения</vt:lpstr>
      <vt:lpstr> МОСКОВСКИЙ СТАНДАРТ КАЧЕСТВА ОБРАЗОВАНИЯ Ключевые критерии, показатели  </vt:lpstr>
      <vt:lpstr> МОСКОВСКИЙ СТАНДАРТ КАЧЕСТВА ОБРАЗОВАНИЯ Ключевые критерии, показатели </vt:lpstr>
      <vt:lpstr> МОСКОВСКИЙ СТАНДАРТ КАЧЕСТВА ОБРАЗОВАНИЯ Ключевые критерии, показатели </vt:lpstr>
      <vt:lpstr>Слайд 14</vt:lpstr>
      <vt:lpstr>1.1. Развитие педагогических кадров </vt:lpstr>
      <vt:lpstr>МОСКОВСКИЙ СТАНДАРТ КАЧЕСТВА ОБРАЗОВАНИЯ Основные положения</vt:lpstr>
      <vt:lpstr>МОСКОВСКИЙ СТАНДАРТ КАЧЕСТВА ОБРАЗОВАНИЯ ИТОГИ АПРОБАЦИИ</vt:lpstr>
      <vt:lpstr>МОСКОВСКИЙ СТАНДАРТ КАЧЕСТВА ОБРАЗОВАНИЯ ИТОГИ АПРОБАЦИИ</vt:lpstr>
      <vt:lpstr>Слайд 19</vt:lpstr>
      <vt:lpstr>Слайд 20</vt:lpstr>
      <vt:lpstr>МОСКОВСКИЙ СТАНДАРТ КАЧЕСТВА ОБРАЗОВАНИЯ Внедрение в массовую практику</vt:lpstr>
      <vt:lpstr>Профессиональное образование. Качество</vt:lpstr>
      <vt:lpstr>Глобальные тенденции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стандарт качества  для системы   образования</dc:title>
  <dc:creator>Екатерина</dc:creator>
  <cp:lastModifiedBy>Пименов</cp:lastModifiedBy>
  <cp:revision>286</cp:revision>
  <cp:lastPrinted>2012-09-12T09:46:55Z</cp:lastPrinted>
  <dcterms:created xsi:type="dcterms:W3CDTF">2012-06-28T09:41:42Z</dcterms:created>
  <dcterms:modified xsi:type="dcterms:W3CDTF">2013-03-04T08:24:05Z</dcterms:modified>
</cp:coreProperties>
</file>