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319" r:id="rId3"/>
    <p:sldId id="414" r:id="rId4"/>
    <p:sldId id="412" r:id="rId5"/>
    <p:sldId id="435" r:id="rId6"/>
    <p:sldId id="418" r:id="rId7"/>
    <p:sldId id="424" r:id="rId8"/>
    <p:sldId id="406" r:id="rId9"/>
    <p:sldId id="407" r:id="rId10"/>
    <p:sldId id="423" r:id="rId11"/>
    <p:sldId id="420" r:id="rId12"/>
    <p:sldId id="419" r:id="rId13"/>
    <p:sldId id="437" r:id="rId14"/>
    <p:sldId id="388" r:id="rId15"/>
    <p:sldId id="415" r:id="rId16"/>
    <p:sldId id="416" r:id="rId17"/>
    <p:sldId id="417" r:id="rId18"/>
    <p:sldId id="396" r:id="rId19"/>
    <p:sldId id="43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D68"/>
    <a:srgbClr val="CC0000"/>
    <a:srgbClr val="1F497D"/>
    <a:srgbClr val="213A5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1" autoAdjust="0"/>
    <p:restoredTop sz="94727" autoAdjust="0"/>
  </p:normalViewPr>
  <p:slideViewPr>
    <p:cSldViewPr>
      <p:cViewPr>
        <p:scale>
          <a:sx n="60" d="100"/>
          <a:sy n="60" d="100"/>
        </p:scale>
        <p:origin x="-696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7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C4D11A-4ADC-4C93-8594-D477F962B211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7E559C-2F6B-41AC-8E8B-E096DB1B9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2FC116-846F-47ED-963D-81CACCFAF05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E1B05-5C8B-4205-BB00-BE66C9AB9F6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9EF87E-10B9-4D86-B03E-E9BA0F669E8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5BBB13-DC3E-4561-870B-7B9D34B8B9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CD9743-D24B-461E-B335-B52A7A9BFE80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6AD79-9E8D-47CE-A56C-F7DCE8CF1FB4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2FEE99-9B66-43B7-B602-3C57AE2FF087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60163B-BD00-4CB3-A6C6-AE4796681E1A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5078DE-AC9C-4CDF-851D-7D5CC7CF07BD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EFB3A-F107-4DB0-A457-6726C87CDA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A5E3DE-F5D6-4574-B4F8-ABD1F794BA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C0DE17-FC13-4EB8-8151-EF5C034F6F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F6784-57CD-4F8E-A691-CEEE4DC4016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D5FED-CEFF-4897-951D-56B5AE9271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B78B2-6B71-4EA2-B3E1-2B10D5F029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55082-2A0A-4BF9-88C4-33FBD42D23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A70FC-6028-43D8-824D-9189524652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8A100-906D-4F72-A9A8-B7C6CC141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46E96-74CA-49F5-B191-8891D5DA6C3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E48A2-B343-4074-A397-82010CF9F9D2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BD7B6-8671-4D36-AB00-13979953F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2628-F617-45E3-ABC7-8B836DB0F866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43A83-8208-4AD4-A631-807D7BDD6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C0E7-6F8E-49B4-B10E-AF38F79AADB6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25DB-1ABE-4384-8E6A-28EAA3461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6092-AD82-4758-8B78-DB862BAB3C59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2711-66C6-43AB-8C01-5D48BA5E2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46045-A78E-4384-B1DC-EFB52F3E193B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4B9B6-B39F-4F01-A75E-8169BFA72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2A76-718E-4468-AB24-5BBFADAEB637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1898-8DFA-46D4-B160-FE5B0887B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6629-BC5F-423B-9306-56A1FA8D0C93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EA75B-B088-436B-AA8A-F48521A5F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68516-88F8-4499-8FCD-0986FB239116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D91B-1DCE-481E-920E-3B5452C8C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EB782-F8D7-42E7-AD8F-DFFC107E8CCC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FBAA-82DF-41F5-87F1-BB82B91B5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A494-16E6-4366-A227-74FE55083D35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9FC5-B399-4313-80AC-54CF38933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4774-D864-4D3C-8EF3-E2042382EB30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5841-9C2B-4854-9DA3-DF281D7C6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299439-4CAD-4A23-B6DD-4001E077226C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7572B3-9A24-413E-A07D-ABB56BE38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2" descr="25005"/>
          <p:cNvPicPr>
            <a:picLocks noChangeAspect="1" noChangeArrowheads="1"/>
          </p:cNvPicPr>
          <p:nvPr/>
        </p:nvPicPr>
        <p:blipFill>
          <a:blip r:embed="rId3">
            <a:lum bright="36000" contrast="-34000"/>
          </a:blip>
          <a:srcRect/>
          <a:stretch>
            <a:fillRect/>
          </a:stretch>
        </p:blipFill>
        <p:spPr bwMode="auto">
          <a:xfrm>
            <a:off x="0" y="-144463"/>
            <a:ext cx="9144000" cy="61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1" descr="b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37063"/>
            <a:ext cx="91440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5" descr="back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71450"/>
            <a:ext cx="914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2"/>
          <p:cNvSpPr>
            <a:spLocks noChangeArrowheads="1"/>
          </p:cNvSpPr>
          <p:nvPr/>
        </p:nvSpPr>
        <p:spPr bwMode="auto">
          <a:xfrm>
            <a:off x="7812088" y="333375"/>
            <a:ext cx="12239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200" i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0" y="486886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5587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44463" y="2276475"/>
            <a:ext cx="874871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/>
              <a:t>Модель </a:t>
            </a:r>
          </a:p>
          <a:p>
            <a:pPr algn="ctr"/>
            <a:r>
              <a:rPr lang="ru-RU" sz="3000" b="1"/>
              <a:t>профессионально-общественной </a:t>
            </a:r>
          </a:p>
          <a:p>
            <a:pPr algn="ctr"/>
            <a:r>
              <a:rPr lang="ru-RU" sz="3000" b="1"/>
              <a:t>аккредитации программ ДПО</a:t>
            </a:r>
          </a:p>
          <a:p>
            <a:pPr algn="ctr"/>
            <a:endParaRPr lang="ru-RU" sz="2000" b="1" i="1">
              <a:solidFill>
                <a:srgbClr val="1A3D68"/>
              </a:solidFill>
            </a:endParaRP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-36513" y="5457825"/>
            <a:ext cx="8748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>
                <a:solidFill>
                  <a:schemeClr val="bg1"/>
                </a:solidFill>
              </a:rPr>
              <a:t>Докладчик: </a:t>
            </a:r>
          </a:p>
          <a:p>
            <a:pPr algn="r"/>
            <a:r>
              <a:rPr lang="ru-RU" sz="2000" b="1" i="1">
                <a:solidFill>
                  <a:schemeClr val="bg1"/>
                </a:solidFill>
              </a:rPr>
              <a:t>А.В. Белокопытов, генеральный директор АККОРК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ctrTitle"/>
          </p:nvPr>
        </p:nvSpPr>
        <p:spPr>
          <a:xfrm>
            <a:off x="250825" y="115888"/>
            <a:ext cx="8893175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Georgia" pitchFamily="18" charset="0"/>
                <a:ea typeface="+mn-ea"/>
                <a:cs typeface="Arial" charset="0"/>
              </a:rPr>
              <a:t/>
            </a:r>
            <a:br>
              <a:rPr lang="ru-RU" sz="3200" b="1" dirty="0" smtClean="0">
                <a:latin typeface="Georgia" pitchFamily="18" charset="0"/>
                <a:ea typeface="+mn-ea"/>
                <a:cs typeface="Arial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650" y="1484313"/>
            <a:ext cx="70564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ru-RU" sz="4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179388" y="404813"/>
            <a:ext cx="8496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177800" algn="ctr">
              <a:lnSpc>
                <a:spcPct val="120000"/>
              </a:lnSpc>
              <a:buClr>
                <a:srgbClr val="76BCD8"/>
              </a:buClr>
              <a:buSzPct val="103000"/>
              <a:tabLst>
                <a:tab pos="266700" algn="l"/>
              </a:tabLst>
            </a:pPr>
            <a:r>
              <a:rPr lang="ru-RU" sz="2200" b="1">
                <a:latin typeface="Georgia" pitchFamily="18" charset="0"/>
              </a:rPr>
              <a:t>Типы аккредитации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31913" y="981075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850" y="1965325"/>
            <a:ext cx="84963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177800">
              <a:spcBef>
                <a:spcPts val="0"/>
              </a:spcBef>
              <a:buClr>
                <a:srgbClr val="76BCD8"/>
              </a:buClr>
              <a:buSzPct val="103000"/>
              <a:tabLst>
                <a:tab pos="266700" algn="l"/>
              </a:tabLst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531813" indent="-358775">
              <a:spcBef>
                <a:spcPts val="0"/>
              </a:spcBef>
              <a:buClr>
                <a:srgbClr val="76BCD8"/>
              </a:buClr>
              <a:buSzPct val="103000"/>
              <a:tabLst>
                <a:tab pos="531813" algn="l"/>
              </a:tabLst>
              <a:defRPr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11272" name="Прямоугольник 7"/>
          <p:cNvSpPr>
            <a:spLocks noChangeArrowheads="1"/>
          </p:cNvSpPr>
          <p:nvPr/>
        </p:nvSpPr>
        <p:spPr bwMode="auto">
          <a:xfrm>
            <a:off x="1133475" y="1560513"/>
            <a:ext cx="61023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6100" indent="-457200">
              <a:lnSpc>
                <a:spcPct val="120000"/>
              </a:lnSpc>
              <a:buClr>
                <a:srgbClr val="76BCD8"/>
              </a:buClr>
              <a:buSzPct val="103000"/>
              <a:buFont typeface="Wingdings" pitchFamily="2" charset="2"/>
              <a:buChar char="q"/>
              <a:tabLst>
                <a:tab pos="266700" algn="l"/>
              </a:tabLst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Отказ в аккредитации</a:t>
            </a:r>
          </a:p>
          <a:p>
            <a:pPr marL="546100" indent="-457200">
              <a:lnSpc>
                <a:spcPct val="120000"/>
              </a:lnSpc>
              <a:buClr>
                <a:srgbClr val="76BCD8"/>
              </a:buClr>
              <a:buSzPct val="103000"/>
              <a:buFont typeface="Wingdings" pitchFamily="2" charset="2"/>
              <a:buChar char="q"/>
              <a:tabLst>
                <a:tab pos="266700" algn="l"/>
              </a:tabLst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Аккредитация на 1 год с контролем устранения замечаний,</a:t>
            </a:r>
          </a:p>
          <a:p>
            <a:pPr marL="546100" indent="-457200">
              <a:lnSpc>
                <a:spcPct val="120000"/>
              </a:lnSpc>
              <a:buClr>
                <a:srgbClr val="76BCD8"/>
              </a:buClr>
              <a:buSzPct val="103000"/>
              <a:buFont typeface="Wingdings" pitchFamily="2" charset="2"/>
              <a:buChar char="q"/>
              <a:tabLst>
                <a:tab pos="266700" algn="l"/>
              </a:tabLst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Полная аккредитация на 3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ctrTitle"/>
          </p:nvPr>
        </p:nvSpPr>
        <p:spPr>
          <a:xfrm>
            <a:off x="250825" y="115888"/>
            <a:ext cx="8893175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Georgia" pitchFamily="18" charset="0"/>
                <a:ea typeface="+mn-ea"/>
                <a:cs typeface="Arial" charset="0"/>
              </a:rPr>
              <a:t/>
            </a:r>
            <a:br>
              <a:rPr lang="ru-RU" sz="3200" b="1" dirty="0" smtClean="0">
                <a:latin typeface="Georgia" pitchFamily="18" charset="0"/>
                <a:ea typeface="+mn-ea"/>
                <a:cs typeface="Arial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650" y="1484313"/>
            <a:ext cx="8388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ru-RU" sz="4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177800" algn="ctr">
              <a:lnSpc>
                <a:spcPct val="120000"/>
              </a:lnSpc>
              <a:buClr>
                <a:srgbClr val="76BCD8"/>
              </a:buClr>
              <a:buSzPct val="103000"/>
              <a:tabLst>
                <a:tab pos="266700" algn="l"/>
              </a:tabLst>
            </a:pPr>
            <a:r>
              <a:rPr lang="ru-RU" sz="2200" b="1">
                <a:latin typeface="Georgia" pitchFamily="18" charset="0"/>
              </a:rPr>
              <a:t>Требования к экспертным командам экспертных организаций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31913" y="981075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Прямоугольник 7"/>
          <p:cNvSpPr>
            <a:spLocks noChangeArrowheads="1"/>
          </p:cNvSpPr>
          <p:nvPr/>
        </p:nvSpPr>
        <p:spPr bwMode="auto">
          <a:xfrm>
            <a:off x="250825" y="908050"/>
            <a:ext cx="88931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177800">
              <a:lnSpc>
                <a:spcPct val="120000"/>
              </a:lnSpc>
              <a:buClr>
                <a:srgbClr val="76BCD8"/>
              </a:buClr>
              <a:buSzPct val="103000"/>
              <a:tabLst>
                <a:tab pos="266700" algn="l"/>
              </a:tabLst>
            </a:pPr>
            <a:r>
              <a:rPr lang="ru-RU" b="1">
                <a:latin typeface="Georgia" pitchFamily="18" charset="0"/>
              </a:rPr>
              <a:t>1. Состав:</a:t>
            </a:r>
          </a:p>
          <a:p>
            <a:pPr marL="266700" indent="-177800">
              <a:lnSpc>
                <a:spcPct val="120000"/>
              </a:lnSpc>
              <a:buClr>
                <a:srgbClr val="76BCD8"/>
              </a:buClr>
              <a:buSzPct val="103000"/>
              <a:buFont typeface="Arial" charset="0"/>
              <a:buChar char="•"/>
              <a:tabLst>
                <a:tab pos="266700" algn="l"/>
              </a:tabLst>
            </a:pPr>
            <a:r>
              <a:rPr lang="ru-RU">
                <a:latin typeface="Georgia" pitchFamily="18" charset="0"/>
              </a:rPr>
              <a:t>Эксперт, представляющий рынок труда,</a:t>
            </a:r>
          </a:p>
          <a:p>
            <a:pPr marL="266700" indent="-177800">
              <a:lnSpc>
                <a:spcPct val="120000"/>
              </a:lnSpc>
              <a:buClr>
                <a:srgbClr val="76BCD8"/>
              </a:buClr>
              <a:buSzPct val="103000"/>
              <a:buFont typeface="Arial" charset="0"/>
              <a:buChar char="•"/>
              <a:tabLst>
                <a:tab pos="266700" algn="l"/>
              </a:tabLst>
            </a:pPr>
            <a:r>
              <a:rPr lang="ru-RU">
                <a:latin typeface="Georgia" pitchFamily="18" charset="0"/>
              </a:rPr>
              <a:t>Эксперт, представляющий образовательное сообщество (участвующий в реализации аналогичной программы в другом ОУ),</a:t>
            </a:r>
          </a:p>
          <a:p>
            <a:pPr marL="266700" indent="-177800">
              <a:lnSpc>
                <a:spcPct val="120000"/>
              </a:lnSpc>
              <a:buClr>
                <a:srgbClr val="76BCD8"/>
              </a:buClr>
              <a:buSzPct val="103000"/>
              <a:tabLst>
                <a:tab pos="266700" algn="l"/>
              </a:tabLst>
            </a:pPr>
            <a:endParaRPr lang="ru-RU" sz="1000">
              <a:latin typeface="Georgia" pitchFamily="18" charset="0"/>
            </a:endParaRPr>
          </a:p>
          <a:p>
            <a:pPr marL="266700" indent="-177800">
              <a:lnSpc>
                <a:spcPct val="120000"/>
              </a:lnSpc>
              <a:buClr>
                <a:srgbClr val="76BCD8"/>
              </a:buClr>
              <a:buSzPct val="103000"/>
              <a:tabLst>
                <a:tab pos="266700" algn="l"/>
              </a:tabLst>
            </a:pPr>
            <a:r>
              <a:rPr lang="ru-RU" b="1">
                <a:latin typeface="Georgia" pitchFamily="18" charset="0"/>
              </a:rPr>
              <a:t>2. Процедура формирования экспертной команды:</a:t>
            </a:r>
          </a:p>
          <a:p>
            <a:pPr marL="266700" indent="-177800">
              <a:lnSpc>
                <a:spcPct val="120000"/>
              </a:lnSpc>
              <a:buClr>
                <a:srgbClr val="76BCD8"/>
              </a:buClr>
              <a:buSzPct val="103000"/>
              <a:buFont typeface="Arial" charset="0"/>
              <a:buChar char="•"/>
              <a:tabLst>
                <a:tab pos="266700" algn="l"/>
              </a:tabLst>
            </a:pPr>
            <a:r>
              <a:rPr lang="ru-RU">
                <a:latin typeface="Georgia" pitchFamily="18" charset="0"/>
              </a:rPr>
              <a:t>Подбор,</a:t>
            </a:r>
          </a:p>
          <a:p>
            <a:pPr marL="266700" indent="-177800">
              <a:lnSpc>
                <a:spcPct val="120000"/>
              </a:lnSpc>
              <a:buClr>
                <a:srgbClr val="76BCD8"/>
              </a:buClr>
              <a:buSzPct val="103000"/>
              <a:buFont typeface="Arial" charset="0"/>
              <a:buChar char="•"/>
              <a:tabLst>
                <a:tab pos="266700" algn="l"/>
              </a:tabLst>
            </a:pPr>
            <a:r>
              <a:rPr lang="ru-RU">
                <a:latin typeface="Georgia" pitchFamily="18" charset="0"/>
              </a:rPr>
              <a:t>Отбор,</a:t>
            </a:r>
          </a:p>
          <a:p>
            <a:pPr marL="266700" indent="-177800">
              <a:lnSpc>
                <a:spcPct val="120000"/>
              </a:lnSpc>
              <a:buClr>
                <a:srgbClr val="76BCD8"/>
              </a:buClr>
              <a:buSzPct val="103000"/>
              <a:buFont typeface="Arial" charset="0"/>
              <a:buChar char="•"/>
              <a:tabLst>
                <a:tab pos="266700" algn="l"/>
              </a:tabLst>
            </a:pPr>
            <a:r>
              <a:rPr lang="ru-RU">
                <a:latin typeface="Georgia" pitchFamily="18" charset="0"/>
              </a:rPr>
              <a:t>Обучение,</a:t>
            </a:r>
          </a:p>
          <a:p>
            <a:pPr marL="266700" indent="-177800">
              <a:lnSpc>
                <a:spcPct val="120000"/>
              </a:lnSpc>
              <a:buClr>
                <a:srgbClr val="76BCD8"/>
              </a:buClr>
              <a:buSzPct val="103000"/>
              <a:buFont typeface="Arial" charset="0"/>
              <a:buChar char="•"/>
              <a:tabLst>
                <a:tab pos="266700" algn="l"/>
              </a:tabLst>
            </a:pPr>
            <a:r>
              <a:rPr lang="ru-RU">
                <a:latin typeface="Georgia" pitchFamily="18" charset="0"/>
              </a:rPr>
              <a:t>Сертификация,</a:t>
            </a:r>
          </a:p>
          <a:p>
            <a:pPr marL="266700" indent="-177800">
              <a:lnSpc>
                <a:spcPct val="120000"/>
              </a:lnSpc>
              <a:buClr>
                <a:srgbClr val="76BCD8"/>
              </a:buClr>
              <a:buSzPct val="103000"/>
              <a:buFont typeface="Arial" charset="0"/>
              <a:buChar char="•"/>
              <a:tabLst>
                <a:tab pos="266700" algn="l"/>
              </a:tabLst>
            </a:pPr>
            <a:r>
              <a:rPr lang="ru-RU">
                <a:latin typeface="Georgia" pitchFamily="18" charset="0"/>
              </a:rPr>
              <a:t>Согласование с ОУ,</a:t>
            </a:r>
          </a:p>
          <a:p>
            <a:pPr marL="266700" indent="-177800">
              <a:lnSpc>
                <a:spcPct val="120000"/>
              </a:lnSpc>
              <a:buClr>
                <a:srgbClr val="76BCD8"/>
              </a:buClr>
              <a:buSzPct val="103000"/>
              <a:buFont typeface="Arial" charset="0"/>
              <a:buChar char="•"/>
              <a:tabLst>
                <a:tab pos="266700" algn="l"/>
              </a:tabLst>
            </a:pPr>
            <a:r>
              <a:rPr lang="ru-RU">
                <a:latin typeface="Georgia" pitchFamily="18" charset="0"/>
              </a:rPr>
              <a:t>Мониторинг работы,</a:t>
            </a:r>
          </a:p>
          <a:p>
            <a:pPr marL="266700" indent="-177800">
              <a:lnSpc>
                <a:spcPct val="120000"/>
              </a:lnSpc>
              <a:buClr>
                <a:srgbClr val="76BCD8"/>
              </a:buClr>
              <a:buSzPct val="103000"/>
              <a:tabLst>
                <a:tab pos="266700" algn="l"/>
              </a:tabLst>
            </a:pPr>
            <a:endParaRPr lang="ru-RU" sz="1000">
              <a:latin typeface="Georgia" pitchFamily="18" charset="0"/>
            </a:endParaRPr>
          </a:p>
          <a:p>
            <a:pPr marL="266700" indent="-177800">
              <a:lnSpc>
                <a:spcPct val="120000"/>
              </a:lnSpc>
              <a:buClr>
                <a:srgbClr val="76BCD8"/>
              </a:buClr>
              <a:buSzPct val="103000"/>
              <a:tabLst>
                <a:tab pos="266700" algn="l"/>
              </a:tabLst>
            </a:pPr>
            <a:r>
              <a:rPr lang="ru-RU" b="1">
                <a:latin typeface="Georgia" pitchFamily="18" charset="0"/>
              </a:rPr>
              <a:t>3. Периодическая оценка качества работы и развитие профессиональных навыков экспертов в форме:</a:t>
            </a:r>
          </a:p>
          <a:p>
            <a:pPr marL="266700" indent="-177800">
              <a:lnSpc>
                <a:spcPct val="120000"/>
              </a:lnSpc>
              <a:buClr>
                <a:srgbClr val="76BCD8"/>
              </a:buClr>
              <a:buSzPct val="103000"/>
              <a:buFont typeface="Arial" charset="0"/>
              <a:buChar char="•"/>
              <a:tabLst>
                <a:tab pos="266700" algn="l"/>
              </a:tabLst>
            </a:pPr>
            <a:r>
              <a:rPr lang="ru-RU">
                <a:latin typeface="Georgia" pitchFamily="18" charset="0"/>
              </a:rPr>
              <a:t>Периодическая аттестация,</a:t>
            </a:r>
          </a:p>
          <a:p>
            <a:pPr marL="266700" indent="-177800">
              <a:lnSpc>
                <a:spcPct val="120000"/>
              </a:lnSpc>
              <a:buClr>
                <a:srgbClr val="76BCD8"/>
              </a:buClr>
              <a:buSzPct val="103000"/>
              <a:buFont typeface="Arial" charset="0"/>
              <a:buChar char="•"/>
              <a:tabLst>
                <a:tab pos="266700" algn="l"/>
              </a:tabLst>
            </a:pPr>
            <a:r>
              <a:rPr lang="ru-RU">
                <a:latin typeface="Georgia" pitchFamily="18" charset="0"/>
              </a:rPr>
              <a:t>Повышение квалификации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03350" y="1052513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50825" y="333375"/>
            <a:ext cx="87137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и показатели профессионально-общественной аккредитации программ ДПО</a:t>
            </a: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07950" y="1268413"/>
            <a:ext cx="88566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Критерии независимой оценки ДПО должны быть ориентированы на оценку качества и гарантий качества образования.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Критерии могут быть инвариантными и вариативными:</a:t>
            </a:r>
          </a:p>
          <a:p>
            <a:pPr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2.1.  Инвариантные критерии:</a:t>
            </a:r>
          </a:p>
          <a:p>
            <a:pPr marL="901700" lvl="1" indent="-444500">
              <a:buFont typeface="Wingdings" pitchFamily="2" charset="2"/>
              <a:buChar char="q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цели программы (актуальность, значимость и востребованность рынком труда, отраслью).</a:t>
            </a:r>
          </a:p>
          <a:p>
            <a:pPr marL="901700" lvl="1" indent="-444500">
              <a:buFont typeface="Wingdings" pitchFamily="2" charset="2"/>
              <a:buChar char="q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формализованные результаты обучения,</a:t>
            </a:r>
          </a:p>
          <a:p>
            <a:pPr marL="901700" lvl="1" indent="-444500">
              <a:buFont typeface="Wingdings" pitchFamily="2" charset="2"/>
              <a:buChar char="q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система оценки качества образования,</a:t>
            </a:r>
          </a:p>
          <a:p>
            <a:pPr marL="901700" lvl="1" indent="-444500">
              <a:buFont typeface="Wingdings" pitchFamily="2" charset="2"/>
              <a:buChar char="q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учебный и (или) учебно-тематический план,</a:t>
            </a:r>
          </a:p>
          <a:p>
            <a:pPr marL="901700" lvl="1" indent="-444500">
              <a:buFont typeface="Wingdings" pitchFamily="2" charset="2"/>
              <a:buChar char="q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виды и формы обучения,</a:t>
            </a:r>
          </a:p>
          <a:p>
            <a:pPr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2.2.  Вариативные критерии, разработанные в зависимости от направленности ДПО:</a:t>
            </a:r>
          </a:p>
          <a:p>
            <a:pPr marL="901700" lvl="1" indent="-444500">
              <a:buFont typeface="Wingdings" pitchFamily="2" charset="2"/>
              <a:buChar char="q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требования к поступающему для обучения на программу,</a:t>
            </a:r>
          </a:p>
          <a:p>
            <a:pPr marL="901700" lvl="1" indent="-444500">
              <a:buFont typeface="Wingdings" pitchFamily="2" charset="2"/>
              <a:buChar char="q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учебно-методические материалы,</a:t>
            </a:r>
          </a:p>
          <a:p>
            <a:pPr marL="901700" lvl="1" indent="-444500">
              <a:buFont typeface="Wingdings" pitchFamily="2" charset="2"/>
              <a:buChar char="q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технологии и методики образовательной деятельности,</a:t>
            </a:r>
          </a:p>
          <a:p>
            <a:pPr marL="901700" lvl="1" indent="-444500">
              <a:buFont typeface="Wingdings" pitchFamily="2" charset="2"/>
              <a:buChar char="q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профессорско-преподавательский состав,</a:t>
            </a:r>
          </a:p>
          <a:p>
            <a:pPr marL="901700" lvl="1" indent="-444500">
              <a:buFont typeface="Wingdings" pitchFamily="2" charset="2"/>
              <a:buChar char="q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образовательные и материально-технические ресурсы программы,</a:t>
            </a:r>
          </a:p>
          <a:p>
            <a:pPr marL="901700" lvl="1" indent="-444500">
              <a:buFont typeface="Wingdings" pitchFamily="2" charset="2"/>
              <a:buChar char="q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участие работодателей в реализации программы.</a:t>
            </a:r>
            <a:endParaRPr lang="ru-RU" sz="2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9144000" cy="48958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189163" y="333375"/>
            <a:ext cx="4665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Georgia" pitchFamily="18" charset="0"/>
              </a:rPr>
              <a:t>ОБЩЕРОССИЙСКИЙ </a:t>
            </a:r>
          </a:p>
          <a:p>
            <a:pPr algn="ctr"/>
            <a:r>
              <a:rPr lang="ru-RU" sz="2400" b="1">
                <a:latin typeface="Georgia" pitchFamily="18" charset="0"/>
              </a:rPr>
              <a:t>РЕГИСТР</a:t>
            </a:r>
            <a:r>
              <a:rPr lang="en-US" sz="2400" b="1">
                <a:latin typeface="Georgia" pitchFamily="18" charset="0"/>
              </a:rPr>
              <a:t> </a:t>
            </a:r>
            <a:r>
              <a:rPr lang="ru-RU" sz="2400" b="1">
                <a:latin typeface="Georgia" pitchFamily="18" charset="0"/>
              </a:rPr>
              <a:t>ОРГАНИЗАЦИЙ </a:t>
            </a:r>
          </a:p>
        </p:txBody>
      </p:sp>
      <p:grpSp>
        <p:nvGrpSpPr>
          <p:cNvPr id="14340" name="Группа 27"/>
          <p:cNvGrpSpPr>
            <a:grpSpLocks/>
          </p:cNvGrpSpPr>
          <p:nvPr/>
        </p:nvGrpSpPr>
        <p:grpSpPr bwMode="auto">
          <a:xfrm>
            <a:off x="684213" y="1412875"/>
            <a:ext cx="7632700" cy="4319588"/>
            <a:chOff x="324729" y="380587"/>
            <a:chExt cx="8567195" cy="2883065"/>
          </a:xfrm>
        </p:grpSpPr>
        <p:sp>
          <p:nvSpPr>
            <p:cNvPr id="14345" name="TextBox 1"/>
            <p:cNvSpPr txBox="1">
              <a:spLocks noChangeArrowheads="1"/>
            </p:cNvSpPr>
            <p:nvPr/>
          </p:nvSpPr>
          <p:spPr bwMode="auto">
            <a:xfrm>
              <a:off x="394980" y="380587"/>
              <a:ext cx="8496944" cy="6572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ФЕДЕРАЛЬНЫЙ ОРГАН УПРАВЛЕНИЯ ОБРАЗОВАНИЕМ</a:t>
              </a:r>
            </a:p>
            <a:p>
              <a:pPr algn="ctr"/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6" name="TextBox 5"/>
            <p:cNvSpPr txBox="1">
              <a:spLocks noChangeArrowheads="1"/>
            </p:cNvSpPr>
            <p:nvPr/>
          </p:nvSpPr>
          <p:spPr bwMode="auto">
            <a:xfrm>
              <a:off x="324729" y="2380518"/>
              <a:ext cx="3894433" cy="8831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Реестр организаций по оценке качества профессионального образования</a:t>
              </a:r>
              <a:endParaRPr lang="ru-RU" sz="11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7" name="TextBox 7"/>
            <p:cNvSpPr txBox="1">
              <a:spLocks noChangeArrowheads="1"/>
            </p:cNvSpPr>
            <p:nvPr/>
          </p:nvSpPr>
          <p:spPr bwMode="auto">
            <a:xfrm>
              <a:off x="4845854" y="2393693"/>
              <a:ext cx="3965241" cy="6777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Реестр организаций аккредитации в сфере образования</a:t>
              </a:r>
              <a:endParaRPr lang="ru-RU" sz="11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7"/>
            <p:cNvCxnSpPr>
              <a:cxnSpLocks noChangeShapeType="1"/>
            </p:cNvCxnSpPr>
            <p:nvPr/>
          </p:nvCxnSpPr>
          <p:spPr bwMode="auto">
            <a:xfrm flipH="1">
              <a:off x="6789326" y="2206210"/>
              <a:ext cx="1781" cy="169530"/>
            </a:xfrm>
            <a:prstGeom prst="straightConnector1">
              <a:avLst/>
            </a:prstGeom>
            <a:noFill/>
            <a:ln w="38100" algn="ctr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</p:grp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746125" y="2636838"/>
            <a:ext cx="7570788" cy="1508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РЕГИСТР ОРГАНИЗАЦИЙ ПО ОЦЕНКЕ КАЧЕСТВА ОБРАЗОВАНИЯ И ПРОФЕССИОНАЛЬНО-ОБЩЕСТВЕННОЙ АККРЕДИТАЦИИ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7"/>
          <p:cNvCxnSpPr>
            <a:cxnSpLocks noChangeShapeType="1"/>
          </p:cNvCxnSpPr>
          <p:nvPr/>
        </p:nvCxnSpPr>
        <p:spPr bwMode="auto">
          <a:xfrm flipH="1">
            <a:off x="2409825" y="4149725"/>
            <a:ext cx="1588" cy="254000"/>
          </a:xfrm>
          <a:prstGeom prst="straightConnector1">
            <a:avLst/>
          </a:prstGeom>
          <a:noFill/>
          <a:ln w="38100" algn="ctr">
            <a:solidFill>
              <a:schemeClr val="tx2">
                <a:lumMod val="75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4" name="Прямая со стрелкой 17"/>
          <p:cNvCxnSpPr>
            <a:cxnSpLocks noChangeShapeType="1"/>
          </p:cNvCxnSpPr>
          <p:nvPr/>
        </p:nvCxnSpPr>
        <p:spPr bwMode="auto">
          <a:xfrm flipH="1">
            <a:off x="4427538" y="2382838"/>
            <a:ext cx="1587" cy="254000"/>
          </a:xfrm>
          <a:prstGeom prst="straightConnector1">
            <a:avLst/>
          </a:prstGeom>
          <a:noFill/>
          <a:ln w="38100" algn="ctr">
            <a:solidFill>
              <a:schemeClr val="tx2">
                <a:lumMod val="75000"/>
              </a:schemeClr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3528" y="0"/>
            <a:ext cx="8640960" cy="122413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ТРЕБОВАНИЯ  К ОРГАНИЗАЦИЯМ ПО ОЦЕНКЕ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КАЧЕСТВА ОБРАЗОВАНИЯ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250825" y="1268413"/>
            <a:ext cx="8642350" cy="5184775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536575" lvl="1" indent="-536575">
              <a:lnSpc>
                <a:spcPct val="150000"/>
              </a:lnSpc>
              <a:spcBef>
                <a:spcPts val="500"/>
              </a:spcBef>
              <a:defRPr/>
            </a:pP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536575" lvl="1" indent="3175">
              <a:lnSpc>
                <a:spcPct val="150000"/>
              </a:lnSpc>
              <a:spcBef>
                <a:spcPts val="500"/>
              </a:spcBef>
              <a:defRPr/>
            </a:pP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536575" lvl="1" indent="3175">
              <a:lnSpc>
                <a:spcPct val="150000"/>
              </a:lnSpc>
              <a:spcBef>
                <a:spcPts val="500"/>
              </a:spcBef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536575" lvl="1" indent="3175">
              <a:lnSpc>
                <a:spcPct val="150000"/>
              </a:lnSpc>
              <a:spcBef>
                <a:spcPts val="500"/>
              </a:spcBef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536575" lvl="1" indent="3175">
              <a:lnSpc>
                <a:spcPct val="150000"/>
              </a:lnSpc>
              <a:spcBef>
                <a:spcPts val="500"/>
              </a:spcBef>
              <a:defRPr/>
            </a:pP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0" lvl="2">
              <a:spcBef>
                <a:spcPts val="500"/>
              </a:spcBef>
              <a:buFont typeface="Arial" charset="0"/>
              <a:buChar char="•"/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263525" lvl="2" indent="-263525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ПОДТВЕРЖДЕНИЕ ПОЛИТИКИ КАЧЕСТВА</a:t>
            </a:r>
          </a:p>
          <a:p>
            <a:pPr marL="263525" lvl="2" indent="-263525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АДМИНИСТРАТИВНАЯ, ФИНАНСОВАЯ И ОПЕРАЦИОННАЯ НЕЗАВИСИМОСТЬ</a:t>
            </a:r>
          </a:p>
          <a:p>
            <a:pPr marL="263525" lvl="2" indent="-263525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НАЛИЧИЕ ТЕХНОЛОГИЙ И МЕТОДИК ОПЕРАЦИОННОЙ ДЕЯТЕЛЬНОСТИ </a:t>
            </a:r>
            <a:br>
              <a:rPr lang="ru-RU" sz="1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( ПОДГОТОВКА ЭКСПЕРТОВ,  ПРОВЕДЕНИЕ ЭКСПЕРТИЗ)</a:t>
            </a:r>
          </a:p>
          <a:p>
            <a:pPr marL="263525" lvl="2" indent="-263525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РАЗНООБРАЗИЕ ЭКСПЕРТНЫХ  ПАНЕЛЕЙ</a:t>
            </a:r>
          </a:p>
          <a:p>
            <a:pPr marL="263525" lvl="2" indent="-263525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НАЛИЧИЕ «МЕХАНИЗМА ЧУВСТВИТЕЛЬНОСТИ» И ОТКРЫТЫХ ПРОЦЕДУР ПРИНЯТИЯ </a:t>
            </a:r>
            <a:br>
              <a:rPr lang="ru-RU" sz="1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ЭКСПЕРТНЫХ РЕШЕНИЙ</a:t>
            </a:r>
          </a:p>
          <a:p>
            <a:pPr marL="263525" lvl="2" indent="-263525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НАЛИЧИЕ ВНУТРЕННИХ ГАРАНТИЙ КАЧЕСТВА, ВКЛЮЧАЯ НАЛИЧИЕ РЕСУРСОВ, </a:t>
            </a:r>
          </a:p>
          <a:p>
            <a:pPr marL="263525" lvl="2" indent="-263525">
              <a:spcBef>
                <a:spcPts val="1000"/>
              </a:spcBef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ПРИЕМЛЕМОГО УРОВНЯ  КВАЛИФИКАЦИИ ПЕРСОНАЛА И  СИСТЕМЫ МЕНЕДЖМЕНТА </a:t>
            </a:r>
          </a:p>
          <a:p>
            <a:pPr marL="263525" lvl="2" indent="-263525">
              <a:spcBef>
                <a:spcPts val="1000"/>
              </a:spcBef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КАЧЕСТВА РАБОТЫ</a:t>
            </a:r>
          </a:p>
          <a:p>
            <a:pPr marL="263525" lvl="2" indent="-263525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НАЛИЧИЕ СИСТЕМЫ ПОСЛЕДЕЙСТВИЯ И ОБРАТНОЙ СВЯЗИ</a:t>
            </a:r>
          </a:p>
          <a:p>
            <a:pPr marL="263525" lvl="2" indent="-263525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ПУБЛИЧНОСТЬ,  ПРОЗРАЧНОСТЬ ДЕЯТЕЛЬНОСТИ</a:t>
            </a:r>
          </a:p>
          <a:p>
            <a:pPr marL="263525" lvl="2" indent="-263525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ГОТОВНОСТЬ К НЕСЕНИЮ ОТВЕТСТВЕННОСТИ  И К ВНЕШНИМ ПРОВЕРКАМ</a:t>
            </a:r>
          </a:p>
          <a:p>
            <a:pPr marL="263525" lvl="2" indent="-263525"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ОПЫТ РАБОТЫ, ПРИЗНАНИЕ ЗАИНТЕРЕСОВАННЫМИ СТОРОНАМИ. МЕЖДУНАРОДНОЕ</a:t>
            </a:r>
            <a:br>
              <a:rPr lang="ru-RU" sz="1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ПРИЗНАНИЕ </a:t>
            </a:r>
          </a:p>
          <a:p>
            <a:pPr marL="1428750" lvl="2" indent="-514350">
              <a:spcBef>
                <a:spcPts val="500"/>
              </a:spcBef>
              <a:defRPr/>
            </a:pPr>
            <a:endParaRPr lang="en-US" sz="1400" b="1" i="1" dirty="0"/>
          </a:p>
          <a:p>
            <a:pPr marL="536575" lvl="1" indent="-536575">
              <a:lnSpc>
                <a:spcPct val="150000"/>
              </a:lnSpc>
              <a:spcBef>
                <a:spcPts val="500"/>
              </a:spcBef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500"/>
              </a:spcBef>
              <a:buFont typeface="Arial" charset="0"/>
              <a:buChar char="•"/>
              <a:defRPr/>
            </a:pPr>
            <a:endParaRPr lang="ru-RU" sz="1400" b="1" i="1" dirty="0"/>
          </a:p>
          <a:p>
            <a:pPr marL="514350" indent="-514350">
              <a:spcBef>
                <a:spcPts val="500"/>
              </a:spcBef>
              <a:buFont typeface="Arial" charset="0"/>
              <a:buChar char="•"/>
              <a:defRPr/>
            </a:pPr>
            <a:endParaRPr lang="ru-RU" sz="1400" b="1" i="1" dirty="0"/>
          </a:p>
          <a:p>
            <a:pPr marL="514350" indent="-514350" algn="ctr">
              <a:spcBef>
                <a:spcPts val="500"/>
              </a:spcBef>
              <a:buFont typeface="Arial" charset="0"/>
              <a:buChar char="•"/>
              <a:defRPr/>
            </a:pPr>
            <a:endParaRPr lang="ru-RU" sz="1400" b="1" i="1" dirty="0"/>
          </a:p>
          <a:p>
            <a:pPr marL="514350" indent="-514350" algn="ctr">
              <a:spcBef>
                <a:spcPts val="500"/>
              </a:spcBef>
              <a:defRPr/>
            </a:pPr>
            <a:endParaRPr lang="ru-RU" sz="1400" b="1" i="1" dirty="0"/>
          </a:p>
          <a:p>
            <a:pPr marL="514350" indent="-514350" algn="ctr">
              <a:spcBef>
                <a:spcPts val="500"/>
              </a:spcBef>
              <a:buFont typeface="Arial" charset="0"/>
              <a:buChar char="•"/>
              <a:defRPr/>
            </a:pPr>
            <a:endParaRPr lang="ru-RU" sz="1400" b="1" i="1" dirty="0"/>
          </a:p>
          <a:p>
            <a:pPr marL="514350" indent="-514350" algn="ctr">
              <a:spcBef>
                <a:spcPts val="500"/>
              </a:spcBef>
              <a:defRPr/>
            </a:pPr>
            <a:r>
              <a:rPr lang="en-US" sz="1400" b="1" i="1" dirty="0"/>
              <a:t>	</a:t>
            </a:r>
            <a:endParaRPr lang="ru-RU" sz="1400" b="1" i="1" dirty="0"/>
          </a:p>
          <a:p>
            <a:pPr marL="514350" indent="-514350" algn="ctr">
              <a:spcBef>
                <a:spcPts val="500"/>
              </a:spcBef>
              <a:defRPr/>
            </a:pPr>
            <a:r>
              <a:rPr lang="ru-RU" sz="1400" b="1" i="1" dirty="0"/>
              <a:t>       </a:t>
            </a:r>
          </a:p>
          <a:p>
            <a:pPr marL="514350" indent="-514350" algn="ctr">
              <a:spcBef>
                <a:spcPts val="500"/>
              </a:spcBef>
              <a:buFont typeface="Arial" charset="0"/>
              <a:buChar char="•"/>
              <a:defRPr/>
            </a:pPr>
            <a:endParaRPr lang="ru-RU" sz="1400" b="1" i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3528" y="0"/>
            <a:ext cx="8640960" cy="105273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образовательных учреждений, принявших участие в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апробации процедуры профессионально-общественной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аккредитации ДПО в рамках ФЦПРО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750" y="1196975"/>
          <a:ext cx="8135938" cy="5040313"/>
        </p:xfrm>
        <a:graphic>
          <a:graphicData uri="http://schemas.openxmlformats.org/drawingml/2006/table">
            <a:tbl>
              <a:tblPr/>
              <a:tblGrid>
                <a:gridCol w="4068763"/>
                <a:gridCol w="4067175"/>
              </a:tblGrid>
              <a:tr h="4730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Федеральное государственное автономное образовательное учреждение ВПО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«Южный федеральный университет»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Актуальные информационные технологии в учебно-воспитательном процессе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Менеджмент в образовании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Электронное обучение в деятельности преподавателя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Федеральное государственное бюджетное образовательное учреждение ВПО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«Казанский национальный исследовательский технологический университет»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Инновационный менеджмент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Управление человеческими ресурсами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Государственное бюджетное образовательное учреждение СПО города Москвы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«Политехнический колледж № 19»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Монтаж, ремонт, сервисное обслуживание систем кондиционирования холодильных систем с использование экологических чистых и энергоэффективных хладагентов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Государственное бюджетное образовательное учреждение СПО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«Ардонский аграрно-технологический техникум»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Тракторист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Электросварщик ручной сварки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Государственное бюджетное образовательное учреждение СПО города Москвы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«Политехнический колледж № 47»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Зарубежная кухня. Курс «Итальянская кухня»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Карвинг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Государственное бюджетное образовательное учреждение СПО города Москвы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«Колледж индустрии гостеприимства и менеджмента № 23»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Организация и управление процессом профессионального ухода за недвижимостью (ДПО)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188" y="981075"/>
          <a:ext cx="8064500" cy="4683125"/>
        </p:xfrm>
        <a:graphic>
          <a:graphicData uri="http://schemas.openxmlformats.org/drawingml/2006/table">
            <a:tbl>
              <a:tblPr/>
              <a:tblGrid>
                <a:gridCol w="4032250"/>
                <a:gridCol w="4032250"/>
              </a:tblGrid>
              <a:tr h="2476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Государственное бюджетное образовательное учреждение СПО города Москвы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«Колледж сферы услуг № 10»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Маникюрша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Новые технологии в приготовлении пищи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Повар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Государственное бюджетное образовательное учреждение СПО города Москвы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«Строительный колледж № 38»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Парикмахер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Повар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Государственное автономное образовательное учреждение СПО города Москвы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«Колледж предпринимательства № 11»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Косметик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Продавец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Федеральное государственное автономное образовательное учреждение ВПО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«Балтийский федеральный университет имени Иммануила Канта»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Менеджмент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Инновационный малый бизнес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Негосударственное образовательное учреждение ВПО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«Санкт-Петербургский университет управления и экономики»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Стратегическое управление предприятием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Федеральное государственное автономное образовательное учреждение ВПО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«Уральский федеральный университет имени первого Президента России Б.Н.Ельцина»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Экономика и управление на предприятии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Федеральное государственное бюджетное образовательное учреждение ВПО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«Алтайский государственный университет»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Правовое обеспечение малого и среднего бизнеса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Финансовое обеспечение среднего и малого бизнеса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0"/>
            <a:ext cx="8640960" cy="105273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образовательных учреждений, принявших участие в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апробации процедуры профессионально-общественной аккредитации ДПО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188" y="1268413"/>
          <a:ext cx="8064500" cy="4176712"/>
        </p:xfrm>
        <a:graphic>
          <a:graphicData uri="http://schemas.openxmlformats.org/drawingml/2006/table">
            <a:tbl>
              <a:tblPr/>
              <a:tblGrid>
                <a:gridCol w="4032250"/>
                <a:gridCol w="4032250"/>
              </a:tblGrid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Федеральное государственное бюджетное образовательное учреждение ВПО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«Тульский педагогический университет им. Л.Н. Толстого»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Перевод и межкультурные коммуникации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Федеральное государственное бюджетное образовательное учреждение ВПО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«Калужский государственный университет им. К.Э. Циолковского»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Иностранный язык и профессиональные коммуникации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Психология управления персоналом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Федеральное государственное бюджетное образовательное учреждение ВПО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«Тверской государственный технический университет»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Современные технологии образовательного процесса (Актуальные вопросы модернизации высшего образования в России)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Негосударственное образовательное учреждение ВПО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ВЭГУ (Восточная экономико-юридическая гуманитарная академия)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Логопедия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Дошкольное образование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Федеральное государственное образовательное учреждение ВПО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«Южно-Уральский государственный университет» (национальный исследовательский университет)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Переводчик в сфере профессиональной коммуникации (ДПО)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4" marR="4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0"/>
            <a:ext cx="8640960" cy="105273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образовательных учреждений, принявших участие в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апробации процедуры профессионально-общественной аккредитации ДПО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2"/>
          <p:cNvSpPr txBox="1">
            <a:spLocks noChangeArrowheads="1"/>
          </p:cNvSpPr>
          <p:nvPr/>
        </p:nvSpPr>
        <p:spPr bwMode="auto">
          <a:xfrm>
            <a:off x="611188" y="214313"/>
            <a:ext cx="83042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Предложения по развитию нормативно-законодательной базы в области независимой оценки и аккредитации программ ДПО</a:t>
            </a:r>
          </a:p>
        </p:txBody>
      </p:sp>
      <p:sp>
        <p:nvSpPr>
          <p:cNvPr id="19460" name="TextBox 32"/>
          <p:cNvSpPr txBox="1">
            <a:spLocks noChangeArrowheads="1"/>
          </p:cNvSpPr>
          <p:nvPr/>
        </p:nvSpPr>
        <p:spPr bwMode="auto">
          <a:xfrm>
            <a:off x="468313" y="1268413"/>
            <a:ext cx="8208962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1813" lvl="2" indent="-531813">
              <a:buFontTx/>
              <a:buAutoNum type="arabicPeriod"/>
              <a:tabLst>
                <a:tab pos="531813" algn="l"/>
              </a:tabLst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Разработка Положения о порядке проведения профессионально-общественной аккредитации, в т.ч. утверждение государственных требований к экспертным организациям и органам по профессионально-общественной аккредитации.</a:t>
            </a:r>
          </a:p>
          <a:p>
            <a:pPr marL="531813" lvl="2" indent="-531813">
              <a:buFontTx/>
              <a:buAutoNum type="arabicPeriod"/>
              <a:tabLst>
                <a:tab pos="531813" algn="l"/>
              </a:tabLst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Разработка нормативных документов по созданию Реестра и его формирование.</a:t>
            </a:r>
          </a:p>
          <a:p>
            <a:pPr marL="531813" lvl="2" indent="-531813">
              <a:tabLst>
                <a:tab pos="531813" algn="l"/>
              </a:tabLst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2"/>
          <p:cNvSpPr txBox="1">
            <a:spLocks noChangeArrowheads="1"/>
          </p:cNvSpPr>
          <p:nvPr/>
        </p:nvSpPr>
        <p:spPr bwMode="auto">
          <a:xfrm>
            <a:off x="468313" y="2492375"/>
            <a:ext cx="82089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1813" lvl="2" indent="-531813" algn="ctr">
              <a:tabLst>
                <a:tab pos="531813" algn="l"/>
              </a:tabLst>
            </a:pPr>
            <a:r>
              <a:rPr lang="ru-RU" sz="2500" b="1"/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250825" y="1516063"/>
            <a:ext cx="86423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>
              <a:buFont typeface="Wingdings" pitchFamily="2" charset="2"/>
              <a:buChar char="§"/>
              <a:tabLst>
                <a:tab pos="450850" algn="l"/>
              </a:tabLs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Федерального закона об образовании в Российской Федерации № 121965-6 (во втором чтении) от 26.11.2012: (статьи: №100, №101).</a:t>
            </a:r>
          </a:p>
          <a:p>
            <a:pPr marL="450850" indent="-450850">
              <a:buFont typeface="Wingdings" pitchFamily="2" charset="2"/>
              <a:buChar char="§"/>
              <a:tabLst>
                <a:tab pos="450850" algn="l"/>
              </a:tabLs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программа развития образования до 2020 года.</a:t>
            </a:r>
          </a:p>
          <a:p>
            <a:pPr marL="450850" indent="-450850">
              <a:buFont typeface="Wingdings" pitchFamily="2" charset="2"/>
              <a:buChar char="§"/>
              <a:tabLst>
                <a:tab pos="450850" algn="l"/>
              </a:tabLs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Дорожная карта «Национальная система компетенций и квалификаций».</a:t>
            </a:r>
          </a:p>
          <a:p>
            <a:pPr marL="450850" indent="-450850">
              <a:buFont typeface="Wingdings" pitchFamily="2" charset="2"/>
              <a:buChar char="§"/>
              <a:tabLst>
                <a:tab pos="450850" algn="l"/>
              </a:tabLs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государственного регулирования отрасли ДПО в форме государственной аккредитации.</a:t>
            </a:r>
          </a:p>
          <a:p>
            <a:pPr marL="450850" indent="-450850">
              <a:buFont typeface="Wingdings" pitchFamily="2" charset="2"/>
              <a:buChar char="§"/>
              <a:tabLst>
                <a:tab pos="450850" algn="l"/>
              </a:tabLs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Тренды развития системы образования в соответствии с принципами Болонского процесса:</a:t>
            </a:r>
          </a:p>
          <a:p>
            <a:pPr marL="908050" lvl="1" indent="-450850">
              <a:buFont typeface="Wingdings" pitchFamily="2" charset="2"/>
              <a:buChar char="q"/>
              <a:tabLst>
                <a:tab pos="450850" algn="l"/>
              </a:tabLst>
              <a:defRPr/>
            </a:pPr>
            <a:r>
              <a:rPr lang="ru-RU" dirty="0">
                <a:latin typeface="Georgia" pitchFamily="18" charset="0"/>
                <a:cs typeface="Times New Roman" pitchFamily="18" charset="0"/>
              </a:rPr>
              <a:t>повышение чувствительности системы к потребностям работодателей,</a:t>
            </a:r>
          </a:p>
          <a:p>
            <a:pPr marL="908050" lvl="1" indent="-450850">
              <a:buFont typeface="Wingdings" pitchFamily="2" charset="2"/>
              <a:buChar char="q"/>
              <a:tabLst>
                <a:tab pos="450850" algn="l"/>
              </a:tabLst>
              <a:defRPr/>
            </a:pPr>
            <a:r>
              <a:rPr lang="ru-RU" dirty="0">
                <a:latin typeface="Georgia" pitchFamily="18" charset="0"/>
                <a:cs typeface="Times New Roman" pitchFamily="18" charset="0"/>
              </a:rPr>
              <a:t>формирование экспертно-профессионального сообщества и развитие независимых процедур оценки качества образования,</a:t>
            </a:r>
          </a:p>
          <a:p>
            <a:pPr marL="908050" lvl="1" indent="-450850">
              <a:buFont typeface="Wingdings" pitchFamily="2" charset="2"/>
              <a:buChar char="q"/>
              <a:tabLst>
                <a:tab pos="450850" algn="l"/>
              </a:tabLst>
              <a:defRPr/>
            </a:pPr>
            <a:r>
              <a:rPr lang="ru-RU" dirty="0">
                <a:latin typeface="Georgia" pitchFamily="18" charset="0"/>
                <a:cs typeface="Times New Roman" pitchFamily="18" charset="0"/>
              </a:rPr>
              <a:t>изменение места и роли государства в вопросах контроля качества образования.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31913" y="1196975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50825" y="188913"/>
            <a:ext cx="86423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> Предпосылки развития системы профессионально-общественной аккредитации</a:t>
            </a:r>
            <a:b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428625" y="1412875"/>
            <a:ext cx="8280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>
              <a:tabLst>
                <a:tab pos="450850" algn="l"/>
              </a:tabLst>
              <a:defRPr/>
            </a:pP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  <a:p>
            <a:pPr marL="450850" indent="-450850">
              <a:buFont typeface="Wingdings" pitchFamily="2" charset="2"/>
              <a:buChar char="§"/>
              <a:tabLst>
                <a:tab pos="450850" algn="l"/>
              </a:tabLst>
              <a:defRPr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Европейская сеть по гарантиям качества в высшем образовании </a:t>
            </a:r>
            <a:b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</a:b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(</a:t>
            </a: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ENQA) </a:t>
            </a:r>
          </a:p>
          <a:p>
            <a:pPr marL="450850" indent="-450850">
              <a:buFont typeface="Wingdings" pitchFamily="2" charset="2"/>
              <a:buChar char="§"/>
              <a:tabLst>
                <a:tab pos="450850" algn="l"/>
              </a:tabLst>
              <a:defRPr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Европейская сеть гарантий качества образования в области информатики (EQANIE) </a:t>
            </a:r>
          </a:p>
          <a:p>
            <a:pPr marL="450850" indent="-450850">
              <a:buFont typeface="Wingdings" pitchFamily="2" charset="2"/>
              <a:buChar char="§"/>
              <a:tabLst>
                <a:tab pos="450850" algn="l"/>
              </a:tabLst>
              <a:defRPr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Международная Ассоциации управленческого образования (</a:t>
            </a: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AACSB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)</a:t>
            </a:r>
          </a:p>
          <a:p>
            <a:pPr marL="450850" indent="-450850">
              <a:buFont typeface="Wingdings" pitchFamily="2" charset="2"/>
              <a:buChar char="§"/>
              <a:tabLst>
                <a:tab pos="450850" algn="l"/>
              </a:tabLst>
              <a:defRPr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Ассоциация МВА (АМВА)</a:t>
            </a:r>
          </a:p>
          <a:p>
            <a:pPr marL="450850" indent="-450850">
              <a:buFont typeface="Wingdings" pitchFamily="2" charset="2"/>
              <a:buChar char="§"/>
              <a:tabLst>
                <a:tab pos="450850" algn="l"/>
              </a:tabLst>
              <a:defRPr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АККОРК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31913" y="1412875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50825" y="260350"/>
            <a:ext cx="86423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> Российский и зарубежный опыт, исследованный и учтенный </a:t>
            </a:r>
          </a:p>
          <a:p>
            <a:pPr algn="ctr">
              <a:defRPr/>
            </a:pP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>АККОРК при разработке модели независимой оценки качества образования и профессионально-общественной аккредитации</a:t>
            </a:r>
            <a:b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32"/>
          <p:cNvSpPr txBox="1">
            <a:spLocks noChangeArrowheads="1"/>
          </p:cNvSpPr>
          <p:nvPr/>
        </p:nvSpPr>
        <p:spPr bwMode="auto">
          <a:xfrm>
            <a:off x="107950" y="1846263"/>
            <a:ext cx="8785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algn="just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cs typeface="+mn-cs"/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388" y="1989138"/>
            <a:ext cx="4392612" cy="714375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latin typeface="Georgia" pitchFamily="18" charset="0"/>
              </a:rPr>
              <a:t>Определение </a:t>
            </a:r>
          </a:p>
          <a:p>
            <a:pPr algn="ctr"/>
            <a:r>
              <a:rPr lang="ru-RU" b="1">
                <a:latin typeface="Georgia" pitchFamily="18" charset="0"/>
              </a:rPr>
              <a:t>качества образования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787900" y="1989138"/>
            <a:ext cx="4070350" cy="714375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latin typeface="Georgia" pitchFamily="18" charset="0"/>
              </a:rPr>
              <a:t>Информирование и заверение </a:t>
            </a:r>
          </a:p>
          <a:p>
            <a:pPr algn="ctr"/>
            <a:r>
              <a:rPr lang="ru-RU" b="1">
                <a:latin typeface="Georgia" pitchFamily="18" charset="0"/>
              </a:rPr>
              <a:t>заинтересованных сторон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787900" y="2781300"/>
            <a:ext cx="3998913" cy="3311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266700" indent="-177800">
              <a:lnSpc>
                <a:spcPts val="1800"/>
              </a:lnSpc>
              <a:spcBef>
                <a:spcPts val="600"/>
              </a:spcBef>
              <a:buClr>
                <a:srgbClr val="76BCD8"/>
              </a:buClr>
              <a:buSzPct val="103000"/>
              <a:buFontTx/>
              <a:buChar char="•"/>
              <a:tabLst>
                <a:tab pos="266700" algn="l"/>
              </a:tabLst>
              <a:defRPr/>
            </a:pPr>
            <a:r>
              <a:rPr lang="ru-RU" sz="1700" kern="0" dirty="0">
                <a:latin typeface="Georgia" pitchFamily="18" charset="0"/>
                <a:cs typeface="+mn-cs"/>
              </a:rPr>
              <a:t>руководство  образовательных учреждений;</a:t>
            </a:r>
          </a:p>
          <a:p>
            <a:pPr marL="266700" indent="-177800">
              <a:lnSpc>
                <a:spcPts val="1800"/>
              </a:lnSpc>
              <a:spcBef>
                <a:spcPts val="600"/>
              </a:spcBef>
              <a:buClr>
                <a:srgbClr val="76BCD8"/>
              </a:buClr>
              <a:buSzPct val="103000"/>
              <a:buFontTx/>
              <a:buChar char="•"/>
              <a:tabLst>
                <a:tab pos="266700" algn="l"/>
              </a:tabLst>
              <a:defRPr/>
            </a:pPr>
            <a:r>
              <a:rPr lang="ru-RU" sz="1700" kern="0" dirty="0">
                <a:latin typeface="Georgia" pitchFamily="18" charset="0"/>
                <a:cs typeface="+mn-cs"/>
              </a:rPr>
              <a:t>академическая общественность;</a:t>
            </a:r>
          </a:p>
          <a:p>
            <a:pPr marL="266700" indent="-177800">
              <a:lnSpc>
                <a:spcPts val="1800"/>
              </a:lnSpc>
              <a:spcBef>
                <a:spcPts val="600"/>
              </a:spcBef>
              <a:buClr>
                <a:srgbClr val="76BCD8"/>
              </a:buClr>
              <a:buSzPct val="103000"/>
              <a:buFontTx/>
              <a:buChar char="•"/>
              <a:tabLst>
                <a:tab pos="266700" algn="l"/>
              </a:tabLst>
              <a:defRPr/>
            </a:pPr>
            <a:r>
              <a:rPr lang="ru-RU" sz="1700" kern="0" dirty="0">
                <a:latin typeface="Georgia" pitchFamily="18" charset="0"/>
                <a:cs typeface="+mn-cs"/>
              </a:rPr>
              <a:t>потребители образовательных услуг;</a:t>
            </a:r>
          </a:p>
          <a:p>
            <a:pPr marL="266700" indent="-177800">
              <a:lnSpc>
                <a:spcPts val="1800"/>
              </a:lnSpc>
              <a:spcBef>
                <a:spcPts val="600"/>
              </a:spcBef>
              <a:buClr>
                <a:srgbClr val="76BCD8"/>
              </a:buClr>
              <a:buSzPct val="103000"/>
              <a:buFontTx/>
              <a:buChar char="•"/>
              <a:tabLst>
                <a:tab pos="266700" algn="l"/>
              </a:tabLst>
              <a:defRPr/>
            </a:pPr>
            <a:r>
              <a:rPr lang="ru-RU" sz="1700" kern="0" dirty="0">
                <a:latin typeface="Georgia" pitchFamily="18" charset="0"/>
                <a:cs typeface="+mn-cs"/>
              </a:rPr>
              <a:t>работодатели;</a:t>
            </a:r>
          </a:p>
          <a:p>
            <a:pPr marL="266700" indent="-177800">
              <a:lnSpc>
                <a:spcPts val="1800"/>
              </a:lnSpc>
              <a:spcBef>
                <a:spcPts val="600"/>
              </a:spcBef>
              <a:buClr>
                <a:srgbClr val="76BCD8"/>
              </a:buClr>
              <a:buSzPct val="103000"/>
              <a:buFontTx/>
              <a:buChar char="•"/>
              <a:tabLst>
                <a:tab pos="266700" algn="l"/>
              </a:tabLst>
              <a:defRPr/>
            </a:pPr>
            <a:r>
              <a:rPr lang="ru-RU" sz="1700" kern="0" dirty="0">
                <a:latin typeface="Georgia" pitchFamily="18" charset="0"/>
                <a:cs typeface="+mn-cs"/>
              </a:rPr>
              <a:t>органы власти и управления;</a:t>
            </a:r>
          </a:p>
          <a:p>
            <a:pPr marL="266700" indent="-177800">
              <a:lnSpc>
                <a:spcPts val="1800"/>
              </a:lnSpc>
              <a:spcBef>
                <a:spcPts val="600"/>
              </a:spcBef>
              <a:buClr>
                <a:srgbClr val="76BCD8"/>
              </a:buClr>
              <a:buSzPct val="103000"/>
              <a:buFontTx/>
              <a:buChar char="•"/>
              <a:tabLst>
                <a:tab pos="266700" algn="l"/>
              </a:tabLst>
              <a:defRPr/>
            </a:pPr>
            <a:r>
              <a:rPr lang="ru-RU" sz="1700" kern="0" dirty="0">
                <a:latin typeface="Georgia" pitchFamily="18" charset="0"/>
                <a:cs typeface="+mn-cs"/>
              </a:rPr>
              <a:t>общественные и профессиональные организации;</a:t>
            </a:r>
          </a:p>
          <a:p>
            <a:pPr marL="266700" indent="-177800">
              <a:lnSpc>
                <a:spcPts val="1800"/>
              </a:lnSpc>
              <a:spcBef>
                <a:spcPts val="600"/>
              </a:spcBef>
              <a:buClr>
                <a:srgbClr val="76BCD8"/>
              </a:buClr>
              <a:buSzPct val="103000"/>
              <a:buFontTx/>
              <a:buChar char="•"/>
              <a:tabLst>
                <a:tab pos="266700" algn="l"/>
              </a:tabLst>
              <a:defRPr/>
            </a:pPr>
            <a:r>
              <a:rPr lang="ru-RU" sz="1700" kern="0" dirty="0">
                <a:latin typeface="Georgia" pitchFamily="18" charset="0"/>
                <a:cs typeface="+mn-cs"/>
              </a:rPr>
              <a:t>СМИ.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388" y="1201738"/>
            <a:ext cx="8713787" cy="498475"/>
          </a:xfrm>
          <a:prstGeom prst="rect">
            <a:avLst/>
          </a:prstGeom>
          <a:noFill/>
          <a:ln w="28575" algn="ctr">
            <a:solidFill>
              <a:srgbClr val="1A3D68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266700" indent="-177800" algn="ctr">
              <a:lnSpc>
                <a:spcPts val="1800"/>
              </a:lnSpc>
              <a:spcBef>
                <a:spcPts val="0"/>
              </a:spcBef>
              <a:buClr>
                <a:srgbClr val="76BCD8"/>
              </a:buClr>
              <a:buSzPct val="103000"/>
              <a:tabLst>
                <a:tab pos="266700" algn="l"/>
              </a:tabLst>
              <a:defRPr/>
            </a:pPr>
            <a:r>
              <a:rPr lang="ru-RU" sz="2000" kern="0" dirty="0">
                <a:latin typeface="Georgia" pitchFamily="18" charset="0"/>
                <a:cs typeface="+mn-cs"/>
              </a:rPr>
              <a:t>УПОРЯДОЧЕНИЕ РЫНКА ОБРАЗОВАТЕЛЬНЫХ УСЛУГ </a:t>
            </a:r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107950" y="2781300"/>
            <a:ext cx="4464050" cy="3311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266700" indent="-177800">
              <a:lnSpc>
                <a:spcPts val="1800"/>
              </a:lnSpc>
              <a:spcBef>
                <a:spcPts val="0"/>
              </a:spcBef>
              <a:buClr>
                <a:srgbClr val="76BCD8"/>
              </a:buClr>
              <a:buSzPct val="103000"/>
              <a:buFontTx/>
              <a:buChar char="•"/>
              <a:tabLst>
                <a:tab pos="266700" algn="l"/>
              </a:tabLst>
              <a:defRPr/>
            </a:pPr>
            <a:r>
              <a:rPr lang="ru-RU" sz="1700" kern="0" dirty="0">
                <a:latin typeface="Georgia" pitchFamily="18" charset="0"/>
                <a:cs typeface="+mn-cs"/>
              </a:rPr>
              <a:t>качество подготовки выпускников в соответствии с требованиями заинтересованных сторон;</a:t>
            </a:r>
          </a:p>
          <a:p>
            <a:pPr marL="266700" indent="-177800">
              <a:lnSpc>
                <a:spcPts val="1800"/>
              </a:lnSpc>
              <a:spcBef>
                <a:spcPts val="0"/>
              </a:spcBef>
              <a:buClr>
                <a:srgbClr val="76BCD8"/>
              </a:buClr>
              <a:buSzPct val="103000"/>
              <a:buFontTx/>
              <a:buChar char="•"/>
              <a:tabLst>
                <a:tab pos="266700" algn="l"/>
              </a:tabLst>
              <a:defRPr/>
            </a:pPr>
            <a:endParaRPr lang="ru-RU" sz="1700" kern="0" dirty="0">
              <a:latin typeface="Georgia" pitchFamily="18" charset="0"/>
              <a:cs typeface="+mn-cs"/>
            </a:endParaRPr>
          </a:p>
          <a:p>
            <a:pPr marL="266700" indent="-177800">
              <a:lnSpc>
                <a:spcPts val="1800"/>
              </a:lnSpc>
              <a:spcBef>
                <a:spcPts val="0"/>
              </a:spcBef>
              <a:buClr>
                <a:srgbClr val="76BCD8"/>
              </a:buClr>
              <a:buSzPct val="103000"/>
              <a:buFontTx/>
              <a:buChar char="•"/>
              <a:tabLst>
                <a:tab pos="266700" algn="l"/>
              </a:tabLst>
              <a:defRPr/>
            </a:pPr>
            <a:r>
              <a:rPr lang="ru-RU" sz="1700" kern="0" dirty="0">
                <a:latin typeface="Georgia" pitchFamily="18" charset="0"/>
                <a:cs typeface="+mn-cs"/>
              </a:rPr>
              <a:t>гарантии качества образования;</a:t>
            </a:r>
          </a:p>
          <a:p>
            <a:pPr marL="266700" indent="-177800">
              <a:lnSpc>
                <a:spcPts val="1800"/>
              </a:lnSpc>
              <a:spcBef>
                <a:spcPts val="0"/>
              </a:spcBef>
              <a:buClr>
                <a:srgbClr val="76BCD8"/>
              </a:buClr>
              <a:buSzPct val="103000"/>
              <a:buFontTx/>
              <a:buChar char="•"/>
              <a:tabLst>
                <a:tab pos="266700" algn="l"/>
              </a:tabLst>
              <a:defRPr/>
            </a:pPr>
            <a:endParaRPr lang="ru-RU" sz="1700" kern="0" dirty="0">
              <a:latin typeface="Georgia" pitchFamily="18" charset="0"/>
              <a:cs typeface="+mn-cs"/>
            </a:endParaRPr>
          </a:p>
          <a:p>
            <a:pPr marL="266700" indent="-177800">
              <a:lnSpc>
                <a:spcPts val="1800"/>
              </a:lnSpc>
              <a:spcBef>
                <a:spcPts val="0"/>
              </a:spcBef>
              <a:buClr>
                <a:srgbClr val="76BCD8"/>
              </a:buClr>
              <a:buSzPct val="103000"/>
              <a:buFontTx/>
              <a:buChar char="•"/>
              <a:tabLst>
                <a:tab pos="266700" algn="l"/>
              </a:tabLst>
              <a:defRPr/>
            </a:pPr>
            <a:r>
              <a:rPr lang="ru-RU" sz="1700" kern="0" dirty="0">
                <a:latin typeface="Georgia" pitchFamily="18" charset="0"/>
                <a:cs typeface="+mn-cs"/>
              </a:rPr>
              <a:t>соответствие стандартам, применяемым на рынке образовательных услуг;</a:t>
            </a:r>
          </a:p>
          <a:p>
            <a:pPr marL="266700" indent="-177800">
              <a:lnSpc>
                <a:spcPts val="1800"/>
              </a:lnSpc>
              <a:spcBef>
                <a:spcPts val="0"/>
              </a:spcBef>
              <a:buClr>
                <a:srgbClr val="76BCD8"/>
              </a:buClr>
              <a:buSzPct val="103000"/>
              <a:buFontTx/>
              <a:buChar char="•"/>
              <a:tabLst>
                <a:tab pos="266700" algn="l"/>
              </a:tabLst>
              <a:defRPr/>
            </a:pPr>
            <a:endParaRPr lang="ru-RU" sz="1700" kern="0" dirty="0">
              <a:latin typeface="Georgia" pitchFamily="18" charset="0"/>
              <a:cs typeface="+mn-cs"/>
            </a:endParaRPr>
          </a:p>
          <a:p>
            <a:pPr marL="266700" indent="-177800">
              <a:lnSpc>
                <a:spcPts val="1800"/>
              </a:lnSpc>
              <a:spcBef>
                <a:spcPts val="0"/>
              </a:spcBef>
              <a:buClr>
                <a:srgbClr val="76BCD8"/>
              </a:buClr>
              <a:buSzPct val="103000"/>
              <a:buFontTx/>
              <a:buChar char="•"/>
              <a:tabLst>
                <a:tab pos="266700" algn="l"/>
              </a:tabLst>
              <a:defRPr/>
            </a:pPr>
            <a:r>
              <a:rPr lang="ru-RU" sz="1700" kern="0" dirty="0">
                <a:latin typeface="Georgia" pitchFamily="18" charset="0"/>
                <a:cs typeface="+mn-cs"/>
              </a:rPr>
              <a:t>конкурентоспособность образовательных программ;</a:t>
            </a:r>
          </a:p>
        </p:txBody>
      </p:sp>
      <p:cxnSp>
        <p:nvCxnSpPr>
          <p:cNvPr id="12" name="Прямая со стрелкой 11"/>
          <p:cNvCxnSpPr>
            <a:stCxn id="10" idx="2"/>
            <a:endCxn id="6148" idx="0"/>
          </p:cNvCxnSpPr>
          <p:nvPr/>
        </p:nvCxnSpPr>
        <p:spPr>
          <a:xfrm flipH="1">
            <a:off x="2376488" y="1700213"/>
            <a:ext cx="2160587" cy="288925"/>
          </a:xfrm>
          <a:prstGeom prst="straightConnector1">
            <a:avLst/>
          </a:prstGeom>
          <a:ln w="25400" cmpd="sng">
            <a:solidFill>
              <a:srgbClr val="1A3D6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0" idx="2"/>
            <a:endCxn id="6149" idx="0"/>
          </p:cNvCxnSpPr>
          <p:nvPr/>
        </p:nvCxnSpPr>
        <p:spPr>
          <a:xfrm>
            <a:off x="4537075" y="1700213"/>
            <a:ext cx="2286000" cy="288925"/>
          </a:xfrm>
          <a:prstGeom prst="straightConnector1">
            <a:avLst/>
          </a:prstGeom>
          <a:ln w="25400" cmpd="sng">
            <a:solidFill>
              <a:srgbClr val="1A3D6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50825" y="188913"/>
            <a:ext cx="8642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> Цели и задачи независимой оценки качества образования и профессионально-общественной аккредитации</a:t>
            </a:r>
            <a:b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31913" y="981075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32"/>
          <p:cNvSpPr txBox="1">
            <a:spLocks noChangeArrowheads="1"/>
          </p:cNvSpPr>
          <p:nvPr/>
        </p:nvSpPr>
        <p:spPr bwMode="auto">
          <a:xfrm>
            <a:off x="500063" y="1435100"/>
            <a:ext cx="82804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Georgia" pitchFamily="18" charset="0"/>
              </a:rPr>
              <a:t>Добровольность участия.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Georgia" pitchFamily="18" charset="0"/>
              </a:rPr>
              <a:t>Независимость экспертизы и аккредитационного решения, исключение дискриминации и принятия пристрастных решений.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Georgia" pitchFamily="18" charset="0"/>
              </a:rPr>
              <a:t>Открытость  информации  о  процедурах и критериях оценки и аккредитации.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Georgia" pitchFamily="18" charset="0"/>
              </a:rPr>
              <a:t>Защита прав участников процедуры оценки  и аккредитации.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Georgia" pitchFamily="18" charset="0"/>
              </a:rPr>
              <a:t>Полнота и достоверность используемой экспертами информации.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Georgia" pitchFamily="18" charset="0"/>
              </a:rPr>
              <a:t>Ответственность за результаты экспертизы экспертной организации и аккредитационные решения органов по профессионально-общественной аккредитации.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latin typeface="Georgia" pitchFamily="18" charset="0"/>
              </a:rPr>
              <a:t>Доступность и гласность результатов аккредитации</a:t>
            </a:r>
            <a:r>
              <a:rPr lang="ru-RU" sz="2000" dirty="0"/>
              <a:t>.</a:t>
            </a:r>
            <a:endParaRPr lang="ru-RU" sz="2000" dirty="0">
              <a:solidFill>
                <a:srgbClr val="1A3D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9388" y="260350"/>
            <a:ext cx="871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> Принципы независимой внешней оценки качества и профессионально-общественной аккредитации</a:t>
            </a:r>
            <a:b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31913" y="1052513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8196" name="Группа 32"/>
          <p:cNvGrpSpPr>
            <a:grpSpLocks/>
          </p:cNvGrpSpPr>
          <p:nvPr/>
        </p:nvGrpSpPr>
        <p:grpSpPr bwMode="auto">
          <a:xfrm>
            <a:off x="179388" y="836613"/>
            <a:ext cx="8640762" cy="5329237"/>
            <a:chOff x="539552" y="260648"/>
            <a:chExt cx="8064896" cy="6204525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539552" y="260648"/>
              <a:ext cx="7992293" cy="2849979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547108" y="1373286"/>
              <a:ext cx="6264630" cy="6487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Проведение процедуры оценки качества программ ДПО</a:t>
              </a:r>
            </a:p>
          </p:txBody>
        </p:sp>
        <p:sp>
          <p:nvSpPr>
            <p:cNvPr id="8201" name="Прямоугольник 35"/>
            <p:cNvSpPr>
              <a:spLocks noChangeArrowheads="1"/>
            </p:cNvSpPr>
            <p:nvPr/>
          </p:nvSpPr>
          <p:spPr bwMode="auto">
            <a:xfrm>
              <a:off x="755576" y="476671"/>
              <a:ext cx="1732993" cy="6224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latin typeface="Arial Narrow" pitchFamily="34" charset="0"/>
                  <a:cs typeface="Times New Roman" pitchFamily="18" charset="0"/>
                </a:rPr>
                <a:t>Проведение  ОУ самообследования </a:t>
              </a:r>
            </a:p>
          </p:txBody>
        </p:sp>
        <p:sp>
          <p:nvSpPr>
            <p:cNvPr id="8202" name="Прямоугольник 36"/>
            <p:cNvSpPr>
              <a:spLocks noChangeArrowheads="1"/>
            </p:cNvSpPr>
            <p:nvPr/>
          </p:nvSpPr>
          <p:spPr bwMode="auto">
            <a:xfrm>
              <a:off x="3131840" y="476671"/>
              <a:ext cx="1776198" cy="6224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latin typeface="Arial Narrow" pitchFamily="34" charset="0"/>
                  <a:cs typeface="Times New Roman" pitchFamily="18" charset="0"/>
                </a:rPr>
                <a:t>Подбор и обучение эксперта</a:t>
              </a:r>
            </a:p>
          </p:txBody>
        </p:sp>
        <p:sp>
          <p:nvSpPr>
            <p:cNvPr id="8203" name="Прямоугольник 37"/>
            <p:cNvSpPr>
              <a:spLocks noChangeArrowheads="1"/>
            </p:cNvSpPr>
            <p:nvPr/>
          </p:nvSpPr>
          <p:spPr bwMode="auto">
            <a:xfrm>
              <a:off x="2843808" y="2719754"/>
              <a:ext cx="3456384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latin typeface="Arial Narrow" pitchFamily="34" charset="0"/>
                  <a:cs typeface="Times New Roman" pitchFamily="18" charset="0"/>
                </a:rPr>
                <a:t>Утверждение отчета  Экспертным советом </a:t>
              </a:r>
            </a:p>
          </p:txBody>
        </p:sp>
        <p:sp>
          <p:nvSpPr>
            <p:cNvPr id="8204" name="Прямоугольник 38"/>
            <p:cNvSpPr>
              <a:spLocks noChangeArrowheads="1"/>
            </p:cNvSpPr>
            <p:nvPr/>
          </p:nvSpPr>
          <p:spPr bwMode="auto">
            <a:xfrm>
              <a:off x="1838794" y="2215698"/>
              <a:ext cx="5215949" cy="3583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>
                  <a:latin typeface="Arial Narrow" pitchFamily="34" charset="0"/>
                  <a:cs typeface="Times New Roman" pitchFamily="18" charset="0"/>
                </a:rPr>
                <a:t>Формирование экспертом итогового отчета о результатах проведения оценки  </a:t>
              </a:r>
            </a:p>
          </p:txBody>
        </p:sp>
        <p:sp>
          <p:nvSpPr>
            <p:cNvPr id="8205" name="Прямоугольник 39"/>
            <p:cNvSpPr>
              <a:spLocks noChangeArrowheads="1"/>
            </p:cNvSpPr>
            <p:nvPr/>
          </p:nvSpPr>
          <p:spPr bwMode="auto">
            <a:xfrm>
              <a:off x="5220072" y="332656"/>
              <a:ext cx="3168352" cy="6091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latin typeface="Arial Narrow" pitchFamily="34" charset="0"/>
                  <a:cs typeface="Times New Roman" pitchFamily="18" charset="0"/>
                </a:rPr>
                <a:t>Формирование матрицы требований к результатам обучения по программе ДПО</a:t>
              </a: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1836040" y="1134863"/>
              <a:ext cx="0" cy="2162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3996359" y="1134863"/>
              <a:ext cx="0" cy="2162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6876785" y="1134863"/>
              <a:ext cx="0" cy="2162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4427534" y="2071919"/>
              <a:ext cx="0" cy="1441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4427534" y="2576486"/>
              <a:ext cx="0" cy="1441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Стрелка вниз 45"/>
            <p:cNvSpPr/>
            <p:nvPr/>
          </p:nvSpPr>
          <p:spPr>
            <a:xfrm>
              <a:off x="3923756" y="3195646"/>
              <a:ext cx="1080159" cy="160796"/>
            </a:xfrm>
            <a:prstGeom prst="downArrow">
              <a:avLst/>
            </a:prstGeom>
            <a:solidFill>
              <a:srgbClr val="D2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12155" y="3428523"/>
              <a:ext cx="7992293" cy="303665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843596" y="3933091"/>
              <a:ext cx="3456808" cy="7208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Принятие решения 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Аккредитационным советом</a:t>
              </a:r>
            </a:p>
          </p:txBody>
        </p:sp>
        <p:sp>
          <p:nvSpPr>
            <p:cNvPr id="8214" name="Прямоугольник 48"/>
            <p:cNvSpPr>
              <a:spLocks noChangeArrowheads="1"/>
            </p:cNvSpPr>
            <p:nvPr/>
          </p:nvSpPr>
          <p:spPr bwMode="auto">
            <a:xfrm>
              <a:off x="3160642" y="3507610"/>
              <a:ext cx="2957129" cy="3583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latin typeface="Arial Narrow" pitchFamily="34" charset="0"/>
                  <a:cs typeface="Times New Roman" pitchFamily="18" charset="0"/>
                </a:rPr>
                <a:t>Получение отчета  от Экспертного  совета </a:t>
              </a:r>
            </a:p>
          </p:txBody>
        </p:sp>
        <p:sp>
          <p:nvSpPr>
            <p:cNvPr id="8215" name="Прямоугольник 49"/>
            <p:cNvSpPr>
              <a:spLocks noChangeArrowheads="1"/>
            </p:cNvSpPr>
            <p:nvPr/>
          </p:nvSpPr>
          <p:spPr bwMode="auto">
            <a:xfrm>
              <a:off x="7193091" y="4345939"/>
              <a:ext cx="1267342" cy="6092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rgbClr val="BA5946"/>
                  </a:solidFill>
                  <a:latin typeface="Arial Narrow" pitchFamily="34" charset="0"/>
                  <a:cs typeface="Times New Roman" pitchFamily="18" charset="0"/>
                </a:rPr>
                <a:t>Отказ в аккредитации</a:t>
              </a:r>
            </a:p>
          </p:txBody>
        </p:sp>
        <p:sp>
          <p:nvSpPr>
            <p:cNvPr id="8216" name="Прямоугольник 50"/>
            <p:cNvSpPr>
              <a:spLocks noChangeArrowheads="1"/>
            </p:cNvSpPr>
            <p:nvPr/>
          </p:nvSpPr>
          <p:spPr bwMode="auto">
            <a:xfrm>
              <a:off x="1115616" y="4725144"/>
              <a:ext cx="2520280" cy="6092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latin typeface="Arial Narrow" pitchFamily="34" charset="0"/>
                  <a:cs typeface="Times New Roman" pitchFamily="18" charset="0"/>
                </a:rPr>
                <a:t>Присвоение программе статуса аккредитованной</a:t>
              </a:r>
            </a:p>
          </p:txBody>
        </p:sp>
        <p:sp>
          <p:nvSpPr>
            <p:cNvPr id="8217" name="Прямоугольник 51"/>
            <p:cNvSpPr>
              <a:spLocks noChangeArrowheads="1"/>
            </p:cNvSpPr>
            <p:nvPr/>
          </p:nvSpPr>
          <p:spPr bwMode="auto">
            <a:xfrm>
              <a:off x="1547664" y="3861048"/>
              <a:ext cx="16561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Arial Narrow" pitchFamily="34" charset="0"/>
                  <a:cs typeface="Times New Roman" pitchFamily="18" charset="0"/>
                </a:rPr>
                <a:t>положительное</a:t>
              </a:r>
            </a:p>
          </p:txBody>
        </p:sp>
        <p:sp>
          <p:nvSpPr>
            <p:cNvPr id="8218" name="Прямоугольник 52"/>
            <p:cNvSpPr>
              <a:spLocks noChangeArrowheads="1"/>
            </p:cNvSpPr>
            <p:nvPr/>
          </p:nvSpPr>
          <p:spPr bwMode="auto">
            <a:xfrm>
              <a:off x="5916149" y="4033670"/>
              <a:ext cx="16561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Arial Narrow" pitchFamily="34" charset="0"/>
                  <a:cs typeface="Times New Roman" pitchFamily="18" charset="0"/>
                </a:rPr>
                <a:t>отрицательное</a:t>
              </a:r>
            </a:p>
          </p:txBody>
        </p:sp>
        <p:sp>
          <p:nvSpPr>
            <p:cNvPr id="54" name="Стрелка углом вверх 53"/>
            <p:cNvSpPr/>
            <p:nvPr/>
          </p:nvSpPr>
          <p:spPr>
            <a:xfrm rot="10800000">
              <a:off x="1907161" y="4221415"/>
              <a:ext cx="865313" cy="432487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" name="Стрелка вправо 54"/>
            <p:cNvSpPr/>
            <p:nvPr/>
          </p:nvSpPr>
          <p:spPr>
            <a:xfrm>
              <a:off x="6386343" y="4408088"/>
              <a:ext cx="739368" cy="517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21" name="Прямоугольник 55"/>
            <p:cNvSpPr>
              <a:spLocks noChangeArrowheads="1"/>
            </p:cNvSpPr>
            <p:nvPr/>
          </p:nvSpPr>
          <p:spPr bwMode="auto">
            <a:xfrm>
              <a:off x="3707904" y="5229198"/>
              <a:ext cx="2232248" cy="6092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latin typeface="Arial Narrow" pitchFamily="34" charset="0"/>
                  <a:cs typeface="Times New Roman" pitchFamily="18" charset="0"/>
                </a:rPr>
                <a:t>Выдача сертификации об аккредитации</a:t>
              </a:r>
            </a:p>
          </p:txBody>
        </p:sp>
        <p:sp>
          <p:nvSpPr>
            <p:cNvPr id="8222" name="Прямоугольник 56"/>
            <p:cNvSpPr>
              <a:spLocks noChangeArrowheads="1"/>
            </p:cNvSpPr>
            <p:nvPr/>
          </p:nvSpPr>
          <p:spPr bwMode="auto">
            <a:xfrm>
              <a:off x="6117772" y="5517232"/>
              <a:ext cx="2419468" cy="86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latin typeface="Arial Narrow" pitchFamily="34" charset="0"/>
                  <a:cs typeface="Times New Roman" pitchFamily="18" charset="0"/>
                </a:rPr>
                <a:t>Представление результатов аккредитации заинтересованным сторонам</a:t>
              </a:r>
            </a:p>
          </p:txBody>
        </p:sp>
        <p:sp>
          <p:nvSpPr>
            <p:cNvPr id="58" name="Стрелка углом вверх 57"/>
            <p:cNvSpPr/>
            <p:nvPr/>
          </p:nvSpPr>
          <p:spPr>
            <a:xfrm rot="5400000">
              <a:off x="2699913" y="4725321"/>
              <a:ext cx="216243" cy="1511335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9" name="Стрелка углом вверх 58"/>
            <p:cNvSpPr/>
            <p:nvPr/>
          </p:nvSpPr>
          <p:spPr>
            <a:xfrm rot="5400000">
              <a:off x="5364050" y="5444697"/>
              <a:ext cx="253209" cy="1118684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79388" y="-100013"/>
            <a:ext cx="871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> Модель профессионально-общественной аккредитации</a:t>
            </a:r>
            <a:b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331913" y="692150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468313" y="1268413"/>
          <a:ext cx="8086725" cy="4868862"/>
        </p:xfrm>
        <a:graphic>
          <a:graphicData uri="http://schemas.openxmlformats.org/presentationml/2006/ole">
            <p:oleObj spid="_x0000_s1026" r:id="rId5" imgW="9934634" imgH="5974710" progId="Visio.Drawing.11">
              <p:embed/>
            </p:oleObj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1403350" y="1052513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50825" y="333375"/>
            <a:ext cx="87137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мониторинга результатов профессионально-общественной аккредитации программ ДПО</a:t>
            </a:r>
            <a:endParaRPr lang="ru-RU" sz="2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ctrTitle"/>
          </p:nvPr>
        </p:nvSpPr>
        <p:spPr>
          <a:xfrm>
            <a:off x="250825" y="115888"/>
            <a:ext cx="8893175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Georgia" pitchFamily="18" charset="0"/>
                <a:ea typeface="+mn-ea"/>
                <a:cs typeface="Arial" charset="0"/>
              </a:rPr>
              <a:t/>
            </a:r>
            <a:br>
              <a:rPr lang="ru-RU" sz="3200" b="1" dirty="0" smtClean="0">
                <a:latin typeface="Georgia" pitchFamily="18" charset="0"/>
                <a:ea typeface="+mn-ea"/>
                <a:cs typeface="Arial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650" y="1484313"/>
            <a:ext cx="8388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ru-RU" sz="4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404813"/>
            <a:ext cx="8496300" cy="5514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177800" algn="ctr">
              <a:lnSpc>
                <a:spcPct val="120000"/>
              </a:lnSpc>
              <a:spcBef>
                <a:spcPts val="0"/>
              </a:spcBef>
              <a:buClr>
                <a:srgbClr val="76BCD8"/>
              </a:buClr>
              <a:buSzPct val="103000"/>
              <a:tabLst>
                <a:tab pos="266700" algn="l"/>
              </a:tabLst>
              <a:defRPr/>
            </a:pPr>
            <a:r>
              <a:rPr lang="ru-RU" sz="2200" b="1" dirty="0">
                <a:latin typeface="Georgia" pitchFamily="18" charset="0"/>
              </a:rPr>
              <a:t>Взаимосвязь экспертных организаций и </a:t>
            </a:r>
          </a:p>
          <a:p>
            <a:pPr marL="266700" indent="-177800" algn="ctr">
              <a:spcBef>
                <a:spcPts val="0"/>
              </a:spcBef>
              <a:buClr>
                <a:srgbClr val="76BCD8"/>
              </a:buClr>
              <a:buSzPct val="103000"/>
              <a:tabLst>
                <a:tab pos="266700" algn="l"/>
              </a:tabLst>
              <a:defRPr/>
            </a:pPr>
            <a:r>
              <a:rPr lang="ru-RU" sz="2200" b="1" dirty="0">
                <a:latin typeface="Georgia" pitchFamily="18" charset="0"/>
              </a:rPr>
              <a:t>органов по аккредитации</a:t>
            </a:r>
          </a:p>
          <a:p>
            <a:pPr marL="266700" indent="-177800">
              <a:spcBef>
                <a:spcPts val="0"/>
              </a:spcBef>
              <a:buClr>
                <a:srgbClr val="76BCD8"/>
              </a:buClr>
              <a:buSzPct val="103000"/>
              <a:tabLst>
                <a:tab pos="266700" algn="l"/>
              </a:tabLs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266700" indent="-177800">
              <a:spcBef>
                <a:spcPts val="0"/>
              </a:spcBef>
              <a:buClr>
                <a:srgbClr val="76BCD8"/>
              </a:buClr>
              <a:buSzPct val="103000"/>
              <a:tabLst>
                <a:tab pos="266700" algn="l"/>
              </a:tabLst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531813" indent="-358775">
              <a:spcBef>
                <a:spcPts val="0"/>
              </a:spcBef>
              <a:buClr>
                <a:srgbClr val="76BCD8"/>
              </a:buClr>
              <a:buSzPct val="103000"/>
              <a:buFont typeface="+mj-lt"/>
              <a:buAutoNum type="arabicPeriod"/>
              <a:tabLst>
                <a:tab pos="531813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Орган по аккредитации (проф. сообщество или объединение работодателей) определяют стандарты и требования на основании профессиональных стандартов, которые признаны базовыми (с учетом актуальных квалификационных характеристик, должностных инструкций и требований и т.д.).</a:t>
            </a:r>
          </a:p>
          <a:p>
            <a:pPr marL="531813" indent="-358775">
              <a:spcBef>
                <a:spcPts val="0"/>
              </a:spcBef>
              <a:buClr>
                <a:srgbClr val="76BCD8"/>
              </a:buClr>
              <a:buSzPct val="103000"/>
              <a:buFont typeface="+mj-lt"/>
              <a:buAutoNum type="arabicPeriod"/>
              <a:tabLst>
                <a:tab pos="531813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Экспертная организация на основании профессиональных стандартов и требований, а также имеющихся в распоряжении лучших практик и критериев, проводит мониторинг и оценку качества образования.</a:t>
            </a:r>
          </a:p>
          <a:p>
            <a:pPr marL="531813" indent="-358775">
              <a:spcBef>
                <a:spcPts val="0"/>
              </a:spcBef>
              <a:buClr>
                <a:srgbClr val="76BCD8"/>
              </a:buClr>
              <a:buSzPct val="103000"/>
              <a:buFont typeface="+mj-lt"/>
              <a:buAutoNum type="arabicPeriod"/>
              <a:tabLst>
                <a:tab pos="531813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Орган по аккредитации на основе результатов независимой оценки принимает решение об аккредитации.</a:t>
            </a:r>
          </a:p>
          <a:p>
            <a:pPr marL="531813" indent="-358775">
              <a:spcBef>
                <a:spcPts val="0"/>
              </a:spcBef>
              <a:buClr>
                <a:srgbClr val="76BCD8"/>
              </a:buClr>
              <a:buSzPct val="103000"/>
              <a:tabLst>
                <a:tab pos="531813" algn="l"/>
              </a:tabLst>
              <a:defRPr/>
            </a:pPr>
            <a:endParaRPr lang="ru-RU" dirty="0"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31913" y="1268413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ctrTitle"/>
          </p:nvPr>
        </p:nvSpPr>
        <p:spPr>
          <a:xfrm>
            <a:off x="250825" y="115888"/>
            <a:ext cx="8893175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Georgia" pitchFamily="18" charset="0"/>
                <a:ea typeface="+mn-ea"/>
                <a:cs typeface="Arial" charset="0"/>
              </a:rPr>
              <a:t/>
            </a:r>
            <a:br>
              <a:rPr lang="ru-RU" sz="3200" b="1" dirty="0" smtClean="0">
                <a:latin typeface="Georgia" pitchFamily="18" charset="0"/>
                <a:ea typeface="+mn-ea"/>
                <a:cs typeface="Arial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650" y="1484313"/>
            <a:ext cx="8388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ru-RU" sz="4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346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177800" algn="ctr">
              <a:lnSpc>
                <a:spcPct val="120000"/>
              </a:lnSpc>
              <a:spcBef>
                <a:spcPts val="0"/>
              </a:spcBef>
              <a:buClr>
                <a:srgbClr val="76BCD8"/>
              </a:buClr>
              <a:buSzPct val="103000"/>
              <a:tabLst>
                <a:tab pos="266700" algn="l"/>
              </a:tabLst>
              <a:defRPr/>
            </a:pPr>
            <a:r>
              <a:rPr lang="ru-RU" sz="2200" b="1" dirty="0">
                <a:latin typeface="Georgia" pitchFamily="18" charset="0"/>
              </a:rPr>
              <a:t>Взаимосвязь экспертных и </a:t>
            </a:r>
          </a:p>
          <a:p>
            <a:pPr marL="266700" indent="-177800" algn="ctr">
              <a:spcBef>
                <a:spcPts val="0"/>
              </a:spcBef>
              <a:buClr>
                <a:srgbClr val="76BCD8"/>
              </a:buClr>
              <a:buSzPct val="103000"/>
              <a:tabLst>
                <a:tab pos="266700" algn="l"/>
              </a:tabLst>
              <a:defRPr/>
            </a:pPr>
            <a:r>
              <a:rPr lang="ru-RU" sz="2200" b="1" dirty="0">
                <a:latin typeface="Georgia" pitchFamily="18" charset="0"/>
              </a:rPr>
              <a:t>аккредитационных организаций</a:t>
            </a:r>
          </a:p>
          <a:p>
            <a:pPr marL="266700" indent="-177800">
              <a:spcBef>
                <a:spcPts val="0"/>
              </a:spcBef>
              <a:buClr>
                <a:srgbClr val="76BCD8"/>
              </a:buClr>
              <a:buSzPct val="103000"/>
              <a:tabLst>
                <a:tab pos="266700" algn="l"/>
              </a:tabLst>
              <a:defRPr/>
            </a:pPr>
            <a:r>
              <a:rPr lang="ru-RU" sz="2800" b="1" dirty="0">
                <a:latin typeface="Georgia" pitchFamily="18" charset="0"/>
              </a:rPr>
              <a:t>	</a:t>
            </a:r>
            <a:r>
              <a:rPr lang="ru-RU" sz="2000" b="1" dirty="0">
                <a:latin typeface="Georgia" pitchFamily="18" charset="0"/>
              </a:rPr>
              <a:t>	</a:t>
            </a:r>
          </a:p>
          <a:p>
            <a:pPr marL="266700" indent="-177800">
              <a:spcBef>
                <a:spcPts val="0"/>
              </a:spcBef>
              <a:buClr>
                <a:srgbClr val="76BCD8"/>
              </a:buClr>
              <a:buSzPct val="103000"/>
              <a:tabLst>
                <a:tab pos="266700" algn="l"/>
              </a:tabLs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Функции экспертных организаций:</a:t>
            </a:r>
          </a:p>
          <a:p>
            <a:pPr marL="673100" indent="-398463">
              <a:spcBef>
                <a:spcPts val="0"/>
              </a:spcBef>
              <a:buSzPct val="103000"/>
              <a:buFont typeface="Arial" pitchFamily="34" charset="0"/>
              <a:buChar char="•"/>
              <a:tabLst>
                <a:tab pos="625475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подбор,  отбор, обучение, организация и контроль экспертной деятельности экспертов</a:t>
            </a:r>
          </a:p>
          <a:p>
            <a:pPr marL="673100" indent="-398463">
              <a:spcBef>
                <a:spcPts val="0"/>
              </a:spcBef>
              <a:buSzPct val="103000"/>
              <a:buFont typeface="Arial" pitchFamily="34" charset="0"/>
              <a:buChar char="•"/>
              <a:tabLst>
                <a:tab pos="625475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и проведение экспертиз качества и гарантий качества образования</a:t>
            </a:r>
          </a:p>
          <a:p>
            <a:pPr marL="673100" indent="-398463">
              <a:spcBef>
                <a:spcPts val="0"/>
              </a:spcBef>
              <a:buSzPct val="103000"/>
              <a:buFont typeface="Arial" pitchFamily="34" charset="0"/>
              <a:buChar char="•"/>
              <a:tabLst>
                <a:tab pos="625475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 добропорядочной практики, профессионализма и независимости в деятельности экспертов и менеджмента принятия решений</a:t>
            </a:r>
          </a:p>
          <a:p>
            <a:pPr marL="673100" indent="-398463">
              <a:spcBef>
                <a:spcPts val="0"/>
              </a:spcBef>
              <a:buSzPct val="103000"/>
              <a:buFont typeface="Arial" pitchFamily="34" charset="0"/>
              <a:buChar char="•"/>
              <a:tabLst>
                <a:tab pos="625475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заинтересованных  сторон о результатах экспертизы</a:t>
            </a:r>
          </a:p>
          <a:p>
            <a:pPr marL="546100" indent="-457200">
              <a:spcBef>
                <a:spcPts val="1200"/>
              </a:spcBef>
              <a:buSzPct val="103000"/>
              <a:tabLst>
                <a:tab pos="266700" algn="l"/>
              </a:tabLs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Функции организаций по аккредитации образовательных программ и образовательных учреждений</a:t>
            </a:r>
          </a:p>
          <a:p>
            <a:pPr marL="546100" indent="-457200">
              <a:spcBef>
                <a:spcPts val="0"/>
              </a:spcBef>
              <a:buSzPct val="103000"/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профессиональных стандартов, требований, эталонов, объектов сравнения,</a:t>
            </a:r>
          </a:p>
          <a:p>
            <a:pPr marL="546100" indent="-457200">
              <a:spcBef>
                <a:spcPts val="0"/>
              </a:spcBef>
              <a:buSzPct val="103000"/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и организация работы органов по аккредитации,</a:t>
            </a:r>
          </a:p>
          <a:p>
            <a:pPr marL="541338" indent="-450850">
              <a:spcBef>
                <a:spcPts val="0"/>
              </a:spcBef>
              <a:buSzPct val="103000"/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заинтересованных  сторон о принятых аккредитационных решениях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0" y="4005263"/>
            <a:ext cx="9144000" cy="714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31913" y="981075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3108</TotalTime>
  <Words>1144</Words>
  <Application>Microsoft Office PowerPoint</Application>
  <PresentationFormat>Экран (4:3)</PresentationFormat>
  <Paragraphs>247</Paragraphs>
  <Slides>19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Times New Roman</vt:lpstr>
      <vt:lpstr>Georgia</vt:lpstr>
      <vt:lpstr>Wingdings</vt:lpstr>
      <vt:lpstr>Bodoni MT Black</vt:lpstr>
      <vt:lpstr>Arial Narrow</vt:lpstr>
      <vt:lpstr>Arial Unicode MS</vt:lpstr>
      <vt:lpstr>Тема Office</vt:lpstr>
      <vt:lpstr>Visio.Drawing.11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 </vt:lpstr>
      <vt:lpstr>       </vt:lpstr>
      <vt:lpstr>       </vt:lpstr>
      <vt:lpstr>     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ERIKA</dc:creator>
  <cp:lastModifiedBy>Пименов</cp:lastModifiedBy>
  <cp:revision>391</cp:revision>
  <dcterms:created xsi:type="dcterms:W3CDTF">2011-10-24T14:12:29Z</dcterms:created>
  <dcterms:modified xsi:type="dcterms:W3CDTF">2013-03-04T08:17:44Z</dcterms:modified>
</cp:coreProperties>
</file>